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27"/>
  </p:notesMasterIdLst>
  <p:handoutMasterIdLst>
    <p:handoutMasterId r:id="rId28"/>
  </p:handoutMasterIdLst>
  <p:sldIdLst>
    <p:sldId id="256" r:id="rId4"/>
    <p:sldId id="370" r:id="rId5"/>
    <p:sldId id="374" r:id="rId6"/>
    <p:sldId id="395" r:id="rId7"/>
    <p:sldId id="379" r:id="rId8"/>
    <p:sldId id="371" r:id="rId9"/>
    <p:sldId id="390" r:id="rId10"/>
    <p:sldId id="391" r:id="rId11"/>
    <p:sldId id="394" r:id="rId12"/>
    <p:sldId id="397" r:id="rId13"/>
    <p:sldId id="262" r:id="rId14"/>
    <p:sldId id="360" r:id="rId15"/>
    <p:sldId id="381" r:id="rId16"/>
    <p:sldId id="399" r:id="rId17"/>
    <p:sldId id="380" r:id="rId18"/>
    <p:sldId id="382" r:id="rId19"/>
    <p:sldId id="355" r:id="rId20"/>
    <p:sldId id="400" r:id="rId21"/>
    <p:sldId id="396" r:id="rId22"/>
    <p:sldId id="357" r:id="rId23"/>
    <p:sldId id="378" r:id="rId24"/>
    <p:sldId id="375" r:id="rId25"/>
    <p:sldId id="367" r:id="rId2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known unknown" initials="un" lastIdx="20" clrIdx="0"/>
  <p:cmAuthor id="1" name="Chris Barrett" initials="CB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90033"/>
    <a:srgbClr val="FF66FF"/>
    <a:srgbClr val="FF6666"/>
    <a:srgbClr val="B00E04"/>
    <a:srgbClr val="9F0E04"/>
    <a:srgbClr val="FF5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44" autoAdjust="0"/>
    <p:restoredTop sz="83205" autoAdjust="0"/>
  </p:normalViewPr>
  <p:slideViewPr>
    <p:cSldViewPr>
      <p:cViewPr varScale="1">
        <p:scale>
          <a:sx n="95" d="100"/>
          <a:sy n="95" d="100"/>
        </p:scale>
        <p:origin x="7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EFF06DC-ABAE-469E-9C2A-400C2B306249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1696874-20AF-477D-9C39-65563CAA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5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441F709-1019-4B5E-A58B-2717B614BF2E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0874382-BF8E-4DDF-96A0-73C4B7F6E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6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2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36DE7-227D-441D-A212-B98C077B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3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5CC4-B367-4478-A1BC-DD481B180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897CD-7F5F-49CC-9EFF-D669730FA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5331-51F2-4B57-B29E-0E046D414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4C49-8E1D-43EF-A29A-8F0293BCD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C77F-CE4B-411F-8DEC-7796D850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EBDA9-8DAF-4A96-A45A-C904E65B4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3315-7CB4-49FA-BDC9-2647988B0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A5C9C-BDE1-4F2B-87D7-D7B8414A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688E-26BF-42CB-9B20-3F245BC68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0241-5CFE-4131-8F4C-765668E11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91BA-7238-4992-866A-3F6456D1E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6512E-2F75-4124-8CF6-6E27E5D4E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A925-979D-46BB-B0C8-3B20DE5AB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A52B4-3E4C-4C49-9DFC-822C9339D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97987-5A7C-4D1F-9764-AC62594E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F224-FC5C-4FF6-B592-957DB1AA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CCED-BE80-4923-85BC-3A994D1F7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5193-FE29-4994-8F0D-48BB119C3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461D-004A-462B-B444-A44B43D17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3D0B0-0FF7-481A-8C5E-E1C2DD9F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1F2D-9577-4D5D-AA0B-292890EE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CF60-CC65-408B-85CF-DDCDC96AF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0A39545-C29A-4219-9954-8CBAD17CD47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98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9042F12-B1C6-4FC0-98D0-EC25156C4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BB05BFC-9CD9-43B3-8F3E-99C41BBB7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dirty="0">
                <a:latin typeface="Georgia" pitchFamily="18" charset="0"/>
              </a:rPr>
              <a:t>Christopher B. Barrett </a:t>
            </a:r>
            <a:r>
              <a:rPr lang="en-US" sz="2800" dirty="0" smtClean="0">
                <a:latin typeface="Georgia" pitchFamily="18" charset="0"/>
              </a:rPr>
              <a:t/>
            </a:r>
            <a:br>
              <a:rPr lang="en-US" sz="2800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World Food Prize New York Youth Institute</a:t>
            </a:r>
            <a:r>
              <a:rPr lang="en-US" sz="2800" i="1" dirty="0">
                <a:latin typeface="Georgia" pitchFamily="18" charset="0"/>
              </a:rPr>
              <a:t/>
            </a:r>
            <a:br>
              <a:rPr lang="en-US" sz="2800" i="1" dirty="0">
                <a:latin typeface="Georgia" pitchFamily="18" charset="0"/>
              </a:rPr>
            </a:br>
            <a:r>
              <a:rPr lang="en-US" sz="2500" dirty="0" smtClean="0">
                <a:latin typeface="Georgia" pitchFamily="18" charset="0"/>
              </a:rPr>
              <a:t>March 29 </a:t>
            </a:r>
            <a:r>
              <a:rPr lang="en-US" sz="2500" dirty="0" smtClean="0">
                <a:latin typeface="Georgia" pitchFamily="18" charset="0"/>
              </a:rPr>
              <a:t>2019</a:t>
            </a:r>
            <a:endParaRPr lang="en-US" sz="25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Georgia" pitchFamily="18" charset="0"/>
              </a:rPr>
              <a:t>Meeting The Global Food Security Challenges Of The 21</a:t>
            </a:r>
            <a:r>
              <a:rPr lang="en-US" sz="3600" b="1" baseline="30000" dirty="0" smtClean="0">
                <a:latin typeface="Georgia" pitchFamily="18" charset="0"/>
              </a:rPr>
              <a:t>st</a:t>
            </a:r>
            <a:r>
              <a:rPr lang="en-US" sz="3600" b="1" dirty="0" smtClean="0">
                <a:latin typeface="Georgia" pitchFamily="18" charset="0"/>
              </a:rPr>
              <a:t> Century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1051474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Result: relative prices of more nutritious foods increase faster than less nutritious foods</a:t>
            </a:r>
            <a:endParaRPr lang="en-US" sz="3600" b="1" dirty="0">
              <a:latin typeface="Georgia" pitchFamily="18" charset="0"/>
            </a:endParaRPr>
          </a:p>
          <a:p>
            <a:pPr algn="ctr"/>
            <a:endParaRPr lang="en-US" sz="3600" b="1" dirty="0" smtClean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6700" y="20574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eorgia" pitchFamily="18" charset="0"/>
              </a:rPr>
              <a:t>Example: In Pakistan, fruit/veg/ASF prices have increased 2-2.5x those of oils/fats and 25-75% &gt; cereals</a:t>
            </a:r>
          </a:p>
          <a:p>
            <a:pPr algn="ctr"/>
            <a:r>
              <a:rPr lang="en-US" sz="1600" dirty="0" smtClean="0">
                <a:latin typeface="Georgia" pitchFamily="18" charset="0"/>
              </a:rPr>
              <a:t>(Source: </a:t>
            </a:r>
            <a:r>
              <a:rPr lang="en-US" sz="1600" dirty="0" err="1" smtClean="0">
                <a:latin typeface="Georgia" pitchFamily="18" charset="0"/>
              </a:rPr>
              <a:t>Dizon</a:t>
            </a:r>
            <a:r>
              <a:rPr lang="en-US" sz="1600" dirty="0" smtClean="0">
                <a:latin typeface="Georgia" pitchFamily="18" charset="0"/>
              </a:rPr>
              <a:t> &amp; </a:t>
            </a:r>
            <a:r>
              <a:rPr lang="en-US" sz="1600" dirty="0" err="1" smtClean="0">
                <a:latin typeface="Georgia" pitchFamily="18" charset="0"/>
              </a:rPr>
              <a:t>Herforth</a:t>
            </a:r>
            <a:r>
              <a:rPr lang="en-US" sz="1600" dirty="0" smtClean="0">
                <a:latin typeface="Georgia" pitchFamily="18" charset="0"/>
              </a:rPr>
              <a:t> 2018 WB PRWP)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893" y="3115568"/>
            <a:ext cx="6388214" cy="3596726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3962400" y="0"/>
            <a:ext cx="518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Availability challenges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93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Georgia" pitchFamily="18" charset="0"/>
              </a:rPr>
              <a:t>Innovations must boost food </a:t>
            </a:r>
            <a:r>
              <a:rPr lang="en-US" sz="2400" b="1" dirty="0" smtClean="0">
                <a:latin typeface="Georgia" pitchFamily="18" charset="0"/>
              </a:rPr>
              <a:t>supplies to keep pace with demand growth from rising p</a:t>
            </a:r>
            <a:r>
              <a:rPr lang="en-US" sz="2400" b="1" dirty="0" smtClean="0">
                <a:latin typeface="Georgia" pitchFamily="18" charset="0"/>
              </a:rPr>
              <a:t>opulation </a:t>
            </a:r>
            <a:r>
              <a:rPr lang="en-US" sz="2400" b="1" dirty="0" smtClean="0">
                <a:latin typeface="Georgia" pitchFamily="18" charset="0"/>
              </a:rPr>
              <a:t>and </a:t>
            </a:r>
            <a:r>
              <a:rPr lang="en-US" sz="2400" b="1" dirty="0" smtClean="0">
                <a:latin typeface="Georgia" pitchFamily="18" charset="0"/>
              </a:rPr>
              <a:t>incomes </a:t>
            </a:r>
            <a:r>
              <a:rPr lang="en-US" sz="2400" b="1" dirty="0" smtClean="0">
                <a:latin typeface="Georgia" pitchFamily="18" charset="0"/>
              </a:rPr>
              <a:t>plus </a:t>
            </a:r>
            <a:r>
              <a:rPr lang="en-US" sz="2400" b="1" dirty="0" smtClean="0">
                <a:latin typeface="Georgia" pitchFamily="18" charset="0"/>
              </a:rPr>
              <a:t>urbanization. Must address </a:t>
            </a:r>
            <a:r>
              <a:rPr lang="en-US" sz="2400" b="1" dirty="0" smtClean="0">
                <a:latin typeface="Georgia" pitchFamily="18" charset="0"/>
              </a:rPr>
              <a:t>planetary boundaries </a:t>
            </a:r>
            <a:r>
              <a:rPr lang="en-US" sz="2400" b="1" dirty="0" smtClean="0">
                <a:latin typeface="Georgia" pitchFamily="18" charset="0"/>
              </a:rPr>
              <a:t>that limit </a:t>
            </a:r>
            <a:r>
              <a:rPr lang="en-US" sz="2400" b="1" dirty="0" smtClean="0">
                <a:latin typeface="Georgia" pitchFamily="18" charset="0"/>
              </a:rPr>
              <a:t>input expansion.</a:t>
            </a:r>
          </a:p>
          <a:p>
            <a:pPr marL="0" indent="0">
              <a:buNone/>
            </a:pPr>
            <a:r>
              <a:rPr lang="en-US" sz="2400" b="1" dirty="0" smtClean="0">
                <a:latin typeface="Georgia"/>
                <a:cs typeface="Georgia"/>
              </a:rPr>
              <a:t>Land: </a:t>
            </a:r>
            <a:r>
              <a:rPr lang="en-US" sz="2400" dirty="0" smtClean="0">
                <a:latin typeface="Georgia"/>
                <a:cs typeface="Georgia"/>
              </a:rPr>
              <a:t>- Arable </a:t>
            </a:r>
            <a:r>
              <a:rPr lang="en-US" sz="2400" dirty="0" smtClean="0">
                <a:latin typeface="Georgia"/>
                <a:cs typeface="Georgia"/>
              </a:rPr>
              <a:t>land </a:t>
            </a:r>
            <a:r>
              <a:rPr lang="en-US" sz="2400" dirty="0" smtClean="0">
                <a:latin typeface="Georgia"/>
                <a:cs typeface="Georgia"/>
              </a:rPr>
              <a:t>fixed </a:t>
            </a:r>
            <a:r>
              <a:rPr lang="en-US" sz="2400" dirty="0">
                <a:latin typeface="Georgia"/>
                <a:cs typeface="Georgia"/>
              </a:rPr>
              <a:t>without major (ecologically risky) </a:t>
            </a:r>
            <a:r>
              <a:rPr lang="en-US" sz="2400" dirty="0" smtClean="0">
                <a:latin typeface="Georgia"/>
                <a:cs typeface="Georgia"/>
              </a:rPr>
              <a:t>conversion </a:t>
            </a:r>
            <a:r>
              <a:rPr lang="en-US" sz="2400" dirty="0">
                <a:latin typeface="Georgia"/>
                <a:cs typeface="Georgia"/>
              </a:rPr>
              <a:t>of forest, wetlands, or drylands </a:t>
            </a:r>
            <a:endParaRPr lang="en-US" sz="2400" dirty="0" smtClean="0">
              <a:latin typeface="Georgia"/>
              <a:cs typeface="Georgia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Georgia"/>
                <a:cs typeface="Georgia"/>
              </a:rPr>
              <a:t>Soil nutrient depletion (esp. N, P and minerals</a:t>
            </a:r>
            <a:r>
              <a:rPr lang="en-US" sz="2400" dirty="0" smtClean="0">
                <a:latin typeface="Georgia"/>
                <a:cs typeface="Georgia"/>
              </a:rPr>
              <a:t>)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Georgia"/>
                <a:cs typeface="Georgia"/>
              </a:rPr>
              <a:t>Increasing </a:t>
            </a:r>
            <a:r>
              <a:rPr lang="en-US" sz="2400" dirty="0" smtClean="0">
                <a:latin typeface="Georgia"/>
                <a:cs typeface="Georgia"/>
              </a:rPr>
              <a:t>urban/protected area competition for land </a:t>
            </a:r>
          </a:p>
          <a:p>
            <a:pPr marL="0" indent="0">
              <a:buNone/>
            </a:pPr>
            <a:r>
              <a:rPr lang="en-US" sz="2400" b="1" dirty="0" smtClean="0">
                <a:latin typeface="Georgia"/>
                <a:cs typeface="Georgia"/>
              </a:rPr>
              <a:t>Water: </a:t>
            </a:r>
            <a:r>
              <a:rPr lang="en-US" sz="2400" dirty="0" smtClean="0">
                <a:latin typeface="Georgia"/>
                <a:cs typeface="Georgia"/>
              </a:rPr>
              <a:t>- Ag </a:t>
            </a:r>
            <a:r>
              <a:rPr lang="en-US" sz="2400" dirty="0" smtClean="0">
                <a:latin typeface="Georgia" pitchFamily="18" charset="0"/>
              </a:rPr>
              <a:t>already </a:t>
            </a:r>
            <a:r>
              <a:rPr lang="en-US" sz="2400" dirty="0">
                <a:latin typeface="Georgia" pitchFamily="18" charset="0"/>
              </a:rPr>
              <a:t>accounts for </a:t>
            </a:r>
            <a:r>
              <a:rPr lang="en-US" sz="2400" dirty="0" smtClean="0">
                <a:latin typeface="Georgia" pitchFamily="18" charset="0"/>
              </a:rPr>
              <a:t>~70</a:t>
            </a:r>
            <a:r>
              <a:rPr lang="en-US" sz="2400" dirty="0">
                <a:latin typeface="Georgia" pitchFamily="18" charset="0"/>
              </a:rPr>
              <a:t>% of human water usage</a:t>
            </a:r>
            <a:r>
              <a:rPr lang="en-US" sz="2400" dirty="0" smtClean="0">
                <a:latin typeface="Georgia" pitchFamily="18" charset="0"/>
              </a:rPr>
              <a:t>, </a:t>
            </a:r>
            <a:r>
              <a:rPr lang="en-US" sz="2400" dirty="0" smtClean="0">
                <a:latin typeface="Georgia" pitchFamily="18" charset="0"/>
              </a:rPr>
              <a:t>&gt; 80</a:t>
            </a:r>
            <a:r>
              <a:rPr lang="en-US" sz="2400" dirty="0">
                <a:latin typeface="Georgia" pitchFamily="18" charset="0"/>
              </a:rPr>
              <a:t>% in Africa and </a:t>
            </a:r>
            <a:r>
              <a:rPr lang="en-US" sz="2400" dirty="0" smtClean="0">
                <a:latin typeface="Georgia" pitchFamily="18" charset="0"/>
              </a:rPr>
              <a:t>Asia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Georgia" pitchFamily="18" charset="0"/>
              </a:rPr>
              <a:t>Climate change will aggravate water shortages</a:t>
            </a:r>
          </a:p>
          <a:p>
            <a:pPr marL="0" indent="0">
              <a:buNone/>
            </a:pPr>
            <a:r>
              <a:rPr lang="en-US" sz="2400" b="1" dirty="0" smtClean="0">
                <a:latin typeface="Georgia" pitchFamily="18" charset="0"/>
              </a:rPr>
              <a:t>Fisheries: </a:t>
            </a:r>
            <a:r>
              <a:rPr lang="en-US" sz="2400" dirty="0" smtClean="0">
                <a:latin typeface="Georgia" pitchFamily="18" charset="0"/>
              </a:rPr>
              <a:t>Marine </a:t>
            </a:r>
            <a:r>
              <a:rPr lang="en-US" sz="2400" dirty="0">
                <a:latin typeface="Georgia" pitchFamily="18" charset="0"/>
              </a:rPr>
              <a:t>capture fisheries stable or </a:t>
            </a:r>
            <a:r>
              <a:rPr lang="en-US" sz="2400" dirty="0" smtClean="0">
                <a:latin typeface="Georgia" pitchFamily="18" charset="0"/>
              </a:rPr>
              <a:t>declining</a:t>
            </a:r>
            <a:endParaRPr lang="en-US" sz="2400" dirty="0">
              <a:latin typeface="Georgia" pitchFamily="18" charset="0"/>
            </a:endParaRPr>
          </a:p>
        </p:txBody>
      </p:sp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3962400" y="0"/>
            <a:ext cx="518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Availability challenges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Georgia" pitchFamily="18" charset="0"/>
              </a:rPr>
              <a:t>So must rely mainly on technological advances to boost agricultural productivity. But…</a:t>
            </a:r>
          </a:p>
          <a:p>
            <a:pPr marL="0" indent="0">
              <a:buNone/>
            </a:pPr>
            <a:endParaRPr lang="en-US" sz="2400" b="1" dirty="0" smtClean="0">
              <a:latin typeface="Georgia" pitchFamily="18" charset="0"/>
            </a:endParaRPr>
          </a:p>
          <a:p>
            <a:pPr lvl="1"/>
            <a:r>
              <a:rPr lang="en-US" sz="2400" dirty="0" smtClean="0">
                <a:latin typeface="Georgia" pitchFamily="18" charset="0"/>
              </a:rPr>
              <a:t>Site </a:t>
            </a:r>
            <a:r>
              <a:rPr lang="en-US" sz="2400" dirty="0" smtClean="0">
                <a:latin typeface="Georgia" pitchFamily="18" charset="0"/>
              </a:rPr>
              <a:t>specificity due to </a:t>
            </a:r>
            <a:r>
              <a:rPr lang="en-US" sz="2400" dirty="0" err="1" smtClean="0">
                <a:latin typeface="Georgia" pitchFamily="18" charset="0"/>
              </a:rPr>
              <a:t>agroecological</a:t>
            </a:r>
            <a:r>
              <a:rPr lang="en-US" sz="2400" dirty="0" smtClean="0">
                <a:latin typeface="Georgia" pitchFamily="18" charset="0"/>
              </a:rPr>
              <a:t> heterogeneity </a:t>
            </a:r>
            <a:r>
              <a:rPr lang="en-US" sz="2400" dirty="0" smtClean="0">
                <a:latin typeface="Georgia" pitchFamily="18" charset="0"/>
              </a:rPr>
              <a:t>… so need lots of adaptive research/innovations</a:t>
            </a:r>
            <a:endParaRPr lang="en-US" sz="2400" dirty="0" smtClean="0">
              <a:latin typeface="Georgia" pitchFamily="18" charset="0"/>
            </a:endParaRPr>
          </a:p>
          <a:p>
            <a:pPr lvl="1"/>
            <a:r>
              <a:rPr lang="en-US" sz="2400" dirty="0" smtClean="0">
                <a:latin typeface="Georgia" pitchFamily="18" charset="0"/>
              </a:rPr>
              <a:t>Innovation most needed in Africa/Asia, where demand growth will occur but </a:t>
            </a:r>
            <a:r>
              <a:rPr lang="en-US" sz="2400" dirty="0" err="1" smtClean="0">
                <a:latin typeface="Georgia" pitchFamily="18" charset="0"/>
              </a:rPr>
              <a:t>ag</a:t>
            </a:r>
            <a:r>
              <a:rPr lang="en-US" sz="2400" dirty="0" smtClean="0">
                <a:latin typeface="Georgia" pitchFamily="18" charset="0"/>
              </a:rPr>
              <a:t> R&amp;D capacity also most limited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Technological advance requires investment, and governments and philanthropies are essential but insufficient … will rely heavily on the private sector.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Private IP </a:t>
            </a:r>
            <a:r>
              <a:rPr lang="en-US" sz="2400" dirty="0">
                <a:latin typeface="Georgia" pitchFamily="18" charset="0"/>
              </a:rPr>
              <a:t>regimes increasingly pose </a:t>
            </a:r>
            <a:r>
              <a:rPr lang="en-US" sz="2400" dirty="0" smtClean="0">
                <a:latin typeface="Georgia" pitchFamily="18" charset="0"/>
              </a:rPr>
              <a:t>obstacles</a:t>
            </a:r>
          </a:p>
          <a:p>
            <a:pPr lvl="1"/>
            <a:r>
              <a:rPr lang="en-US" sz="2400" dirty="0">
                <a:latin typeface="Georgia" pitchFamily="18" charset="0"/>
              </a:rPr>
              <a:t>Challenge of widespread opposition to </a:t>
            </a:r>
            <a:r>
              <a:rPr lang="en-US" sz="2400" dirty="0" err="1" smtClean="0">
                <a:latin typeface="Georgia" pitchFamily="18" charset="0"/>
              </a:rPr>
              <a:t>transgenics</a:t>
            </a:r>
            <a:r>
              <a:rPr lang="en-US" sz="2400" dirty="0" smtClean="0">
                <a:latin typeface="Georgia" pitchFamily="18" charset="0"/>
              </a:rPr>
              <a:t> and gene editing, although these are essential options for some products/challenges</a:t>
            </a:r>
            <a:endParaRPr lang="en-US" sz="2400" dirty="0">
              <a:latin typeface="Georgia" pitchFamily="18" charset="0"/>
            </a:endParaRPr>
          </a:p>
          <a:p>
            <a:pPr marL="457200" lvl="1" indent="0">
              <a:buNone/>
            </a:pPr>
            <a:endParaRPr lang="en-US" sz="2400" dirty="0">
              <a:latin typeface="Georgia" pitchFamily="18" charset="0"/>
            </a:endParaRPr>
          </a:p>
        </p:txBody>
      </p:sp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3962400" y="0"/>
            <a:ext cx="518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Availability challenges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514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6"/>
          <p:cNvSpPr>
            <a:spLocks noChangeArrowheads="1"/>
          </p:cNvSpPr>
          <p:nvPr/>
        </p:nvSpPr>
        <p:spPr bwMode="auto">
          <a:xfrm>
            <a:off x="152400" y="1076628"/>
            <a:ext cx="8839200" cy="1569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latin typeface="Georgia" pitchFamily="18" charset="0"/>
              </a:rPr>
              <a:t>“Starvation is the characteristic of some people not </a:t>
            </a:r>
            <a:r>
              <a:rPr lang="en-US" altLang="en-US" sz="2400" i="1" dirty="0" smtClean="0">
                <a:latin typeface="Georgia" pitchFamily="18" charset="0"/>
              </a:rPr>
              <a:t>having</a:t>
            </a:r>
            <a:r>
              <a:rPr lang="en-US" altLang="en-US" sz="2400" dirty="0" smtClean="0">
                <a:latin typeface="Georgia" pitchFamily="18" charset="0"/>
              </a:rPr>
              <a:t> enough food to eat. It is not the characteristic of there </a:t>
            </a:r>
            <a:r>
              <a:rPr lang="en-US" altLang="en-US" sz="2400" i="1" dirty="0" smtClean="0">
                <a:latin typeface="Georgia" pitchFamily="18" charset="0"/>
              </a:rPr>
              <a:t>being</a:t>
            </a:r>
            <a:r>
              <a:rPr lang="en-US" altLang="en-US" sz="2400" dirty="0" smtClean="0">
                <a:latin typeface="Georgia" pitchFamily="18" charset="0"/>
              </a:rPr>
              <a:t> not enough food to eat</a:t>
            </a:r>
            <a:r>
              <a:rPr lang="en-US" altLang="en-US" sz="2400" dirty="0">
                <a:latin typeface="Georgia" pitchFamily="18" charset="0"/>
              </a:rPr>
              <a:t>.” </a:t>
            </a:r>
            <a:r>
              <a:rPr lang="en-US" altLang="en-US" sz="1600" dirty="0">
                <a:latin typeface="Georgia" pitchFamily="18" charset="0"/>
              </a:rPr>
              <a:t>(emphasis in original) </a:t>
            </a:r>
          </a:p>
          <a:p>
            <a:pPr eaLnBrk="1" hangingPunct="1"/>
            <a:r>
              <a:rPr lang="en-US" altLang="en-US" sz="2400" dirty="0" smtClean="0">
                <a:latin typeface="Georgia" pitchFamily="18" charset="0"/>
              </a:rPr>
              <a:t>- Opening sentences, Amartya Sen, </a:t>
            </a:r>
            <a:r>
              <a:rPr lang="en-US" altLang="en-US" sz="2400" i="1" dirty="0" smtClean="0">
                <a:latin typeface="Georgia" pitchFamily="18" charset="0"/>
              </a:rPr>
              <a:t>Poverty and Famines, </a:t>
            </a:r>
            <a:r>
              <a:rPr lang="en-US" altLang="en-US" sz="2400" dirty="0" smtClean="0">
                <a:latin typeface="Georgia" pitchFamily="18" charset="0"/>
              </a:rPr>
              <a:t>1981</a:t>
            </a:r>
            <a:endParaRPr lang="en-US" altLang="en-US" sz="2400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898" y="152400"/>
            <a:ext cx="8608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Access progress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874" y="3227800"/>
            <a:ext cx="41243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latin typeface="Georgia" pitchFamily="18" charset="0"/>
              </a:rPr>
              <a:t>Poverty </a:t>
            </a:r>
            <a:r>
              <a:rPr lang="en-US" altLang="en-US" sz="2400" b="1" dirty="0" smtClean="0">
                <a:latin typeface="Georgia" pitchFamily="18" charset="0"/>
              </a:rPr>
              <a:t>is the key </a:t>
            </a:r>
            <a:r>
              <a:rPr lang="en-US" altLang="en-US" sz="2400" b="1" dirty="0" smtClean="0">
                <a:latin typeface="Georgia" pitchFamily="18" charset="0"/>
              </a:rPr>
              <a:t>driver of food </a:t>
            </a:r>
            <a:r>
              <a:rPr lang="en-US" altLang="en-US" sz="2400" b="1" dirty="0" smtClean="0">
                <a:latin typeface="Georgia" pitchFamily="18" charset="0"/>
              </a:rPr>
              <a:t>insecurity/ undernutrition</a:t>
            </a:r>
            <a:r>
              <a:rPr lang="en-US" altLang="en-US" sz="2400" b="1" dirty="0" smtClean="0">
                <a:latin typeface="Georgia" pitchFamily="18" charset="0"/>
              </a:rPr>
              <a:t>. </a:t>
            </a:r>
            <a:endParaRPr lang="en-US" altLang="en-US" sz="2400" b="1" dirty="0" smtClean="0">
              <a:latin typeface="Georgia" pitchFamily="18" charset="0"/>
            </a:endParaRPr>
          </a:p>
          <a:p>
            <a:r>
              <a:rPr lang="en-US" altLang="en-US" sz="2400" dirty="0" smtClean="0">
                <a:latin typeface="Georgia" pitchFamily="18" charset="0"/>
              </a:rPr>
              <a:t>Historically </a:t>
            </a:r>
            <a:r>
              <a:rPr lang="en-US" altLang="en-US" sz="2400" dirty="0" smtClean="0">
                <a:latin typeface="Georgia" pitchFamily="18" charset="0"/>
              </a:rPr>
              <a:t>unprecedented decline in global poverty, plus declining real food prices, dramatically improved food access. </a:t>
            </a:r>
            <a:endParaRPr lang="en-US" altLang="en-US" sz="2400" dirty="0"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49" y="2971800"/>
            <a:ext cx="4749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5898" y="152400"/>
            <a:ext cx="8608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Access progress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554" y="1524000"/>
            <a:ext cx="8466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Georgia" pitchFamily="18" charset="0"/>
              </a:rPr>
              <a:t>Growth in safety nets, especially cash and in-kind transfer programs, along with employment guarantee schemes, have dramatically expanded access for the poor:</a:t>
            </a:r>
          </a:p>
          <a:p>
            <a:endParaRPr lang="en-US" altLang="en-US" sz="2400" dirty="0"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Georgia" panose="02040502050405020303" pitchFamily="18" charset="0"/>
              </a:rPr>
              <a:t>130 </a:t>
            </a:r>
            <a:r>
              <a:rPr lang="en-US" sz="2400" dirty="0">
                <a:latin typeface="Georgia" panose="02040502050405020303" pitchFamily="18" charset="0"/>
              </a:rPr>
              <a:t>low- and middle-income countries </a:t>
            </a:r>
            <a:r>
              <a:rPr lang="en-US" sz="2400" dirty="0" smtClean="0">
                <a:latin typeface="Georgia" panose="02040502050405020303" pitchFamily="18" charset="0"/>
              </a:rPr>
              <a:t>now </a:t>
            </a:r>
            <a:r>
              <a:rPr lang="en-US" sz="2400" dirty="0">
                <a:latin typeface="Georgia" panose="02040502050405020303" pitchFamily="18" charset="0"/>
              </a:rPr>
              <a:t>have at least one non-contributory unconditional cash transfer </a:t>
            </a:r>
            <a:r>
              <a:rPr lang="en-US" sz="2400" dirty="0" smtClean="0">
                <a:latin typeface="Georgia" panose="02040502050405020303" pitchFamily="18" charset="0"/>
              </a:rPr>
              <a:t>program </a:t>
            </a:r>
            <a:r>
              <a:rPr lang="en-US" sz="1600" dirty="0" smtClean="0">
                <a:latin typeface="Georgia" panose="02040502050405020303" pitchFamily="18" charset="0"/>
              </a:rPr>
              <a:t>(</a:t>
            </a:r>
            <a:r>
              <a:rPr lang="en-US" sz="1600" dirty="0" err="1" smtClean="0">
                <a:latin typeface="Georgia" panose="02040502050405020303" pitchFamily="18" charset="0"/>
              </a:rPr>
              <a:t>Bastagli</a:t>
            </a:r>
            <a:r>
              <a:rPr lang="en-US" sz="1600" dirty="0" smtClean="0">
                <a:latin typeface="Georgia" panose="02040502050405020303" pitchFamily="18" charset="0"/>
              </a:rPr>
              <a:t> et al. ODI 2016)</a:t>
            </a:r>
          </a:p>
          <a:p>
            <a:pPr marL="285750" indent="-285750">
              <a:buFontTx/>
              <a:buChar char="-"/>
            </a:pPr>
            <a:endParaRPr lang="en-US" altLang="en-US" sz="1600" dirty="0">
              <a:latin typeface="Georgia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altLang="en-US" sz="2400" dirty="0" smtClean="0">
                <a:latin typeface="Georgia" pitchFamily="18" charset="0"/>
              </a:rPr>
              <a:t>~1.5 </a:t>
            </a:r>
            <a:r>
              <a:rPr lang="en-US" altLang="en-US" sz="2400" dirty="0" err="1" smtClean="0">
                <a:latin typeface="Georgia" pitchFamily="18" charset="0"/>
              </a:rPr>
              <a:t>bn</a:t>
            </a:r>
            <a:r>
              <a:rPr lang="en-US" altLang="en-US" sz="2400" dirty="0" smtClean="0">
                <a:latin typeface="Georgia" pitchFamily="18" charset="0"/>
              </a:rPr>
              <a:t> beneficiaries of government-run food assistance programs (mostly in –kind) </a:t>
            </a:r>
            <a:r>
              <a:rPr lang="en-US" altLang="en-US" sz="1600" dirty="0" smtClean="0">
                <a:latin typeface="Georgia" pitchFamily="18" charset="0"/>
              </a:rPr>
              <a:t>(Alderman et al. 2018)</a:t>
            </a:r>
          </a:p>
          <a:p>
            <a:pPr marL="285750" indent="-285750">
              <a:buFontTx/>
              <a:buChar char="-"/>
            </a:pPr>
            <a:endParaRPr lang="en-US" altLang="en-US" sz="1600" dirty="0">
              <a:latin typeface="Georgia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altLang="en-US" sz="2400" dirty="0" smtClean="0">
                <a:latin typeface="Georgia" pitchFamily="18" charset="0"/>
              </a:rPr>
              <a:t>Emergency response advances by humanitarian organizations have dramatically improved early warning and targeting, and </a:t>
            </a:r>
            <a:r>
              <a:rPr lang="en-US" altLang="en-US" sz="2400" dirty="0">
                <a:latin typeface="Georgia" pitchFamily="18" charset="0"/>
              </a:rPr>
              <a:t>accelerated response </a:t>
            </a:r>
            <a:r>
              <a:rPr lang="en-US" altLang="en-US" sz="2400" dirty="0" smtClean="0">
                <a:latin typeface="Georgia" pitchFamily="18" charset="0"/>
              </a:rPr>
              <a:t>times.</a:t>
            </a:r>
            <a:endParaRPr lang="en-US" altLang="en-US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1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199" y="1066800"/>
            <a:ext cx="8997785" cy="1219200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u="sng" dirty="0" smtClean="0">
                <a:latin typeface="Georgia" pitchFamily="18" charset="0"/>
              </a:rPr>
              <a:t>Poverty traps</a:t>
            </a:r>
            <a:r>
              <a:rPr lang="en-US" sz="9600" dirty="0" smtClean="0">
                <a:latin typeface="Georgia" pitchFamily="18" charset="0"/>
              </a:rPr>
              <a:t> arise when self-reinforcing feedback from poor ‘initial conditions’ lead to optimal behaviors that perpetuate poverty. As global poverty rates fall, the toughest cases remain, concentrated in the most remote, dangerous places.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800" dirty="0" smtClean="0">
              <a:latin typeface="Georgia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>
              <a:latin typeface="Georgia" pitchFamily="18" charset="0"/>
            </a:endParaRPr>
          </a:p>
        </p:txBody>
      </p:sp>
      <p:pic>
        <p:nvPicPr>
          <p:cNvPr id="11268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5715000" y="95244"/>
            <a:ext cx="3438525" cy="79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Access challenges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9" y="2667000"/>
            <a:ext cx="5638801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u="sng" dirty="0">
                <a:latin typeface="Georgia" pitchFamily="18" charset="0"/>
              </a:rPr>
              <a:t>Examples: </a:t>
            </a:r>
          </a:p>
          <a:p>
            <a:pPr>
              <a:defRPr/>
            </a:pPr>
            <a:r>
              <a:rPr lang="en-US" sz="2000" dirty="0" smtClean="0">
                <a:latin typeface="Georgia" pitchFamily="18" charset="0"/>
              </a:rPr>
              <a:t>- </a:t>
            </a:r>
            <a:r>
              <a:rPr lang="en-US" sz="2000" dirty="0">
                <a:latin typeface="Georgia" pitchFamily="18" charset="0"/>
              </a:rPr>
              <a:t>malnutrition causes poverty, which itself leads to further </a:t>
            </a:r>
            <a:r>
              <a:rPr lang="en-US" sz="2000" dirty="0" smtClean="0">
                <a:latin typeface="Georgia" pitchFamily="18" charset="0"/>
              </a:rPr>
              <a:t>malnutrition (lifelong for kids).</a:t>
            </a:r>
            <a:endParaRPr lang="en-US" sz="2000" dirty="0">
              <a:latin typeface="Georgia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latin typeface="Georgia" pitchFamily="18" charset="0"/>
              </a:rPr>
              <a:t>- high </a:t>
            </a:r>
            <a:r>
              <a:rPr lang="en-US" sz="2000" dirty="0">
                <a:latin typeface="Georgia" pitchFamily="18" charset="0"/>
              </a:rPr>
              <a:t>risk exposure leads to risk averse livelihood strategies that lock in </a:t>
            </a:r>
            <a:r>
              <a:rPr lang="en-US" sz="2000" dirty="0" smtClean="0">
                <a:latin typeface="Georgia" pitchFamily="18" charset="0"/>
              </a:rPr>
              <a:t>poverty.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latin typeface="Georgia" pitchFamily="18" charset="0"/>
              </a:rPr>
              <a:t>- discrimination against certain identities discourages </a:t>
            </a:r>
            <a:r>
              <a:rPr lang="en-US" sz="2000" dirty="0">
                <a:latin typeface="Georgia" pitchFamily="18" charset="0"/>
              </a:rPr>
              <a:t>people from acquiring  skills, thereby reinforcing harmful </a:t>
            </a:r>
            <a:r>
              <a:rPr lang="en-US" sz="2000" dirty="0" smtClean="0">
                <a:latin typeface="Georgia" pitchFamily="18" charset="0"/>
              </a:rPr>
              <a:t>stereotypes.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latin typeface="Georgia" pitchFamily="18" charset="0"/>
              </a:rPr>
              <a:t>- shocks </a:t>
            </a:r>
            <a:r>
              <a:rPr lang="en-US" sz="2000" dirty="0">
                <a:latin typeface="Georgia" pitchFamily="18" charset="0"/>
              </a:rPr>
              <a:t>cause psychological trauma that </a:t>
            </a:r>
            <a:r>
              <a:rPr lang="en-US" sz="2000" dirty="0" smtClean="0">
                <a:latin typeface="Georgia" pitchFamily="18" charset="0"/>
              </a:rPr>
              <a:t>dampens hope and increases stress, reducing effort, investment </a:t>
            </a:r>
            <a:r>
              <a:rPr lang="en-US" sz="2000" dirty="0">
                <a:latin typeface="Georgia" pitchFamily="18" charset="0"/>
              </a:rPr>
              <a:t>and </a:t>
            </a:r>
            <a:r>
              <a:rPr lang="en-US" sz="2000" dirty="0" smtClean="0">
                <a:latin typeface="Georgia" pitchFamily="18" charset="0"/>
              </a:rPr>
              <a:t>productivity.</a:t>
            </a:r>
            <a:endParaRPr lang="en-US" sz="2000" dirty="0">
              <a:latin typeface="Georgia" pitchFamily="18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67000"/>
            <a:ext cx="2641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6"/>
          <p:cNvSpPr>
            <a:spLocks noChangeArrowheads="1"/>
          </p:cNvSpPr>
          <p:nvPr/>
        </p:nvSpPr>
        <p:spPr bwMode="auto">
          <a:xfrm>
            <a:off x="0" y="100348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latin typeface="Georgia" pitchFamily="18" charset="0"/>
              </a:rPr>
              <a:t>Must advance the poor’s access …</a:t>
            </a:r>
            <a:endParaRPr lang="en-US" altLang="en-US" sz="3600" b="1" dirty="0">
              <a:latin typeface="Georgia" pitchFamily="18" charset="0"/>
            </a:endParaRPr>
          </a:p>
        </p:txBody>
      </p:sp>
      <p:sp>
        <p:nvSpPr>
          <p:cNvPr id="327697" name="Rectangle 17"/>
          <p:cNvSpPr>
            <a:spLocks noChangeArrowheads="1"/>
          </p:cNvSpPr>
          <p:nvPr/>
        </p:nvSpPr>
        <p:spPr bwMode="auto">
          <a:xfrm>
            <a:off x="114300" y="1828800"/>
            <a:ext cx="8915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en-US" sz="2400" dirty="0">
                <a:latin typeface="Georgia" pitchFamily="18" charset="0"/>
              </a:rPr>
              <a:t>t</a:t>
            </a:r>
            <a:r>
              <a:rPr lang="en-US" sz="2400" dirty="0" smtClean="0">
                <a:latin typeface="Georgia" pitchFamily="18" charset="0"/>
              </a:rPr>
              <a:t>o new technologies: save lives and enhance livelihoods. Example: mobile money, irrigation</a:t>
            </a:r>
          </a:p>
          <a:p>
            <a:pPr marL="457200" indent="-457200">
              <a:buFontTx/>
              <a:buChar char="-"/>
              <a:defRPr/>
            </a:pPr>
            <a:r>
              <a:rPr lang="en-US" sz="2400" dirty="0">
                <a:latin typeface="Georgia" pitchFamily="18" charset="0"/>
              </a:rPr>
              <a:t>t</a:t>
            </a:r>
            <a:r>
              <a:rPr lang="en-US" sz="2400" dirty="0" smtClean="0">
                <a:latin typeface="Georgia" pitchFamily="18" charset="0"/>
              </a:rPr>
              <a:t>o finance: savings/insurance/credit to enable investment and shield against shocks</a:t>
            </a:r>
          </a:p>
          <a:p>
            <a:pPr marL="457200" indent="-457200">
              <a:buFontTx/>
              <a:buChar char="-"/>
              <a:defRPr/>
            </a:pPr>
            <a:r>
              <a:rPr lang="en-US" sz="2400" dirty="0">
                <a:latin typeface="Georgia" pitchFamily="18" charset="0"/>
              </a:rPr>
              <a:t>t</a:t>
            </a:r>
            <a:r>
              <a:rPr lang="en-US" sz="2400" dirty="0" smtClean="0">
                <a:latin typeface="Georgia" pitchFamily="18" charset="0"/>
              </a:rPr>
              <a:t>o markets (esp. labor markets): fair, competitive exchange </a:t>
            </a:r>
            <a:r>
              <a:rPr lang="en-US" sz="2400" dirty="0">
                <a:latin typeface="Georgia" pitchFamily="18" charset="0"/>
              </a:rPr>
              <a:t>enhances the value of what </a:t>
            </a:r>
            <a:r>
              <a:rPr lang="en-US" sz="2400" dirty="0" smtClean="0">
                <a:latin typeface="Georgia" pitchFamily="18" charset="0"/>
              </a:rPr>
              <a:t>the poor own/produce</a:t>
            </a:r>
          </a:p>
          <a:p>
            <a:pPr marL="457200" indent="-457200">
              <a:buFontTx/>
              <a:buChar char="-"/>
              <a:defRPr/>
            </a:pPr>
            <a:r>
              <a:rPr lang="en-US" sz="2400" dirty="0">
                <a:latin typeface="Georgia" pitchFamily="18" charset="0"/>
              </a:rPr>
              <a:t>t</a:t>
            </a:r>
            <a:r>
              <a:rPr lang="en-US" sz="2400" dirty="0" smtClean="0">
                <a:latin typeface="Georgia" pitchFamily="18" charset="0"/>
              </a:rPr>
              <a:t>o safety nets: need reliable protection against grave dangers, esp. those that directly or indirectly imperil health </a:t>
            </a:r>
          </a:p>
          <a:p>
            <a:pPr marL="457200" indent="-457200"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</a:rPr>
              <a:t>to early childhood health, nutrition and education</a:t>
            </a:r>
          </a:p>
          <a:p>
            <a:pPr marL="457200" indent="-457200">
              <a:buFontTx/>
              <a:buChar char="-"/>
              <a:defRPr/>
            </a:pPr>
            <a:endParaRPr lang="en-US" sz="2400" dirty="0">
              <a:latin typeface="Georgia" pitchFamily="18" charset="0"/>
            </a:endParaRPr>
          </a:p>
          <a:p>
            <a:pPr marL="457200" indent="-457200">
              <a:defRPr/>
            </a:pPr>
            <a:r>
              <a:rPr lang="en-US" sz="2400" b="1" dirty="0" smtClean="0">
                <a:latin typeface="Georgia" pitchFamily="18" charset="0"/>
              </a:rPr>
              <a:t>… empower </a:t>
            </a:r>
            <a:r>
              <a:rPr lang="en-US" sz="2400" b="1" dirty="0">
                <a:latin typeface="Georgia" pitchFamily="18" charset="0"/>
              </a:rPr>
              <a:t>the poor </a:t>
            </a:r>
            <a:r>
              <a:rPr lang="en-US" sz="2400" b="1" dirty="0" smtClean="0">
                <a:latin typeface="Georgia" pitchFamily="18" charset="0"/>
              </a:rPr>
              <a:t>to </a:t>
            </a:r>
            <a:r>
              <a:rPr lang="en-US" sz="2400" b="1" dirty="0">
                <a:latin typeface="Georgia" pitchFamily="18" charset="0"/>
              </a:rPr>
              <a:t>invest in </a:t>
            </a:r>
            <a:r>
              <a:rPr lang="en-US" sz="2400" b="1" dirty="0" smtClean="0">
                <a:latin typeface="Georgia" pitchFamily="18" charset="0"/>
              </a:rPr>
              <a:t>human (and other) capital and thereby realize full potential and flourish</a:t>
            </a:r>
          </a:p>
        </p:txBody>
      </p:sp>
      <p:pic>
        <p:nvPicPr>
          <p:cNvPr id="8197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5715000" y="95244"/>
            <a:ext cx="3438525" cy="79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Access challenges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47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0042" y="1143000"/>
            <a:ext cx="8563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Because 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75-80% of food is consumed within the country where it is grown</a:t>
            </a:r>
            <a:r>
              <a:rPr lang="en-US" sz="2400" dirty="0" smtClean="0">
                <a:latin typeface="Georgia" pitchFamily="18" charset="0"/>
              </a:rPr>
              <a:t>, food system performance improvements must </a:t>
            </a:r>
            <a:r>
              <a:rPr lang="en-US" sz="2400" dirty="0">
                <a:latin typeface="Georgia" pitchFamily="18" charset="0"/>
              </a:rPr>
              <a:t>occur in Africa/Asia, where most demand growth will </a:t>
            </a:r>
            <a:r>
              <a:rPr lang="en-US" sz="2400" dirty="0" smtClean="0">
                <a:latin typeface="Georgia" pitchFamily="18" charset="0"/>
              </a:rPr>
              <a:t>occur this century.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4191000" y="0"/>
            <a:ext cx="495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Utilization challenges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2500" r="3334" b="5000"/>
          <a:stretch/>
        </p:blipFill>
        <p:spPr>
          <a:xfrm>
            <a:off x="4191000" y="3200400"/>
            <a:ext cx="4785842" cy="3190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042" y="3048000"/>
            <a:ext cx="3900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As populations urbanize, </a:t>
            </a:r>
            <a:r>
              <a:rPr lang="en-US" sz="2400" dirty="0" smtClean="0">
                <a:latin typeface="Georgia" pitchFamily="18" charset="0"/>
              </a:rPr>
              <a:t>post-harvest food </a:t>
            </a:r>
            <a:r>
              <a:rPr lang="en-US" sz="2400" dirty="0">
                <a:latin typeface="Georgia" pitchFamily="18" charset="0"/>
              </a:rPr>
              <a:t>value chains grow </a:t>
            </a:r>
            <a:r>
              <a:rPr lang="en-US" sz="2400" dirty="0" smtClean="0">
                <a:latin typeface="Georgia" pitchFamily="18" charset="0"/>
              </a:rPr>
              <a:t>ever more </a:t>
            </a:r>
            <a:r>
              <a:rPr lang="en-US" sz="2400" dirty="0">
                <a:latin typeface="Georgia" pitchFamily="18" charset="0"/>
              </a:rPr>
              <a:t>important. </a:t>
            </a:r>
            <a:r>
              <a:rPr lang="en-US" sz="2400" dirty="0" smtClean="0">
                <a:latin typeface="Georgia" pitchFamily="18" charset="0"/>
              </a:rPr>
              <a:t>Must improve </a:t>
            </a:r>
            <a:r>
              <a:rPr lang="en-US" sz="2400" dirty="0">
                <a:latin typeface="Georgia" pitchFamily="18" charset="0"/>
              </a:rPr>
              <a:t>food quality and safety, not just </a:t>
            </a:r>
            <a:r>
              <a:rPr lang="en-US" sz="2400" dirty="0" smtClean="0">
                <a:latin typeface="Georgia" pitchFamily="18" charset="0"/>
              </a:rPr>
              <a:t>expand food production, </a:t>
            </a:r>
            <a:r>
              <a:rPr lang="en-US" sz="2400" dirty="0">
                <a:latin typeface="Georgia" pitchFamily="18" charset="0"/>
              </a:rPr>
              <a:t>to address changing </a:t>
            </a:r>
            <a:r>
              <a:rPr lang="en-US" sz="2400" dirty="0" smtClean="0">
                <a:latin typeface="Georgia" pitchFamily="18" charset="0"/>
              </a:rPr>
              <a:t>human dietary needs/demands.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1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92" y="3200400"/>
            <a:ext cx="4410075" cy="3460326"/>
          </a:xfrm>
          <a:prstGeom prst="rect">
            <a:avLst/>
          </a:prstGeom>
        </p:spPr>
      </p:pic>
      <p:pic>
        <p:nvPicPr>
          <p:cNvPr id="6" name="Picture 5" descr="cu_logo_sml_150_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0042" y="1066800"/>
            <a:ext cx="8563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Micronutrient deficiencies – ‘hidden hunger’ – are less responsive to income growth. Require dietary change and/or change in mineral/vitamin content of staple foods. </a:t>
            </a: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4191000" y="0"/>
            <a:ext cx="495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Utilization challenges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5" y="2406303"/>
            <a:ext cx="4895850" cy="3455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422" y="6621827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Barrett and Bevis, 2015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515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969578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Challenge: loss/waste of key nutrients along the path from </a:t>
            </a:r>
            <a:r>
              <a:rPr lang="en-US" sz="2400" b="1" dirty="0" smtClean="0">
                <a:latin typeface="Georgia" pitchFamily="18" charset="0"/>
              </a:rPr>
              <a:t>plant growth </a:t>
            </a:r>
            <a:r>
              <a:rPr lang="en-US" sz="2400" b="1" dirty="0" smtClean="0">
                <a:latin typeface="Georgia" pitchFamily="18" charset="0"/>
              </a:rPr>
              <a:t>to human consumption</a:t>
            </a:r>
            <a:endParaRPr lang="en-US" sz="3600" b="1" dirty="0">
              <a:latin typeface="Georgia" pitchFamily="18" charset="0"/>
            </a:endParaRPr>
          </a:p>
          <a:p>
            <a:pPr algn="ctr"/>
            <a:endParaRPr lang="en-US" sz="3600" b="1" dirty="0" smtClean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224" y="5943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eorgia" pitchFamily="18" charset="0"/>
              </a:rPr>
              <a:t>For some nutrients (calcium, folate) residual food availability &lt;10% &gt;</a:t>
            </a:r>
            <a:r>
              <a:rPr lang="en-US" sz="2000" dirty="0" err="1" smtClean="0">
                <a:latin typeface="Georgia" pitchFamily="18" charset="0"/>
              </a:rPr>
              <a:t>DRs.</a:t>
            </a:r>
            <a:endParaRPr lang="en-US" sz="2000" dirty="0" smtClean="0">
              <a:latin typeface="Georgia" pitchFamily="18" charset="0"/>
            </a:endParaRPr>
          </a:p>
          <a:p>
            <a:pPr algn="ctr"/>
            <a:r>
              <a:rPr lang="en-US" sz="2000" b="1" dirty="0" smtClean="0">
                <a:latin typeface="Georgia" pitchFamily="18" charset="0"/>
              </a:rPr>
              <a:t>Keep in mind, however, loss/waste endogenous to prices.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52599" y="1824216"/>
            <a:ext cx="6553201" cy="4043184"/>
            <a:chOff x="1752599" y="1824216"/>
            <a:chExt cx="6553201" cy="40431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599" y="1824216"/>
              <a:ext cx="5463849" cy="37764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495800" y="5559623"/>
              <a:ext cx="381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Georgia" panose="02040502050405020303" pitchFamily="18" charset="0"/>
                </a:rPr>
                <a:t>Source: Ritchie et al. 2018 </a:t>
              </a:r>
              <a:r>
                <a:rPr lang="en-US" sz="1400" i="1" dirty="0" smtClean="0">
                  <a:latin typeface="Georgia" panose="02040502050405020303" pitchFamily="18" charset="0"/>
                </a:rPr>
                <a:t>FSFS</a:t>
              </a:r>
              <a:endParaRPr lang="en-US" sz="1400" i="1" dirty="0">
                <a:latin typeface="Georgia" panose="02040502050405020303" pitchFamily="18" charset="0"/>
              </a:endParaRPr>
            </a:p>
          </p:txBody>
        </p:sp>
      </p:grpSp>
      <p:sp>
        <p:nvSpPr>
          <p:cNvPr id="11" name="Title 5"/>
          <p:cNvSpPr txBox="1">
            <a:spLocks/>
          </p:cNvSpPr>
          <p:nvPr/>
        </p:nvSpPr>
        <p:spPr bwMode="auto">
          <a:xfrm>
            <a:off x="3962400" y="0"/>
            <a:ext cx="518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Utilization challenges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33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51508"/>
            <a:ext cx="762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Food security is essential to human flourishing</a:t>
            </a:r>
          </a:p>
          <a:p>
            <a:pPr algn="ctr"/>
            <a:endParaRPr lang="en-US" sz="3600" b="1" dirty="0" smtClean="0">
              <a:latin typeface="Georgia" pitchFamily="18" charset="0"/>
            </a:endParaRPr>
          </a:p>
          <a:p>
            <a:pPr algn="ctr"/>
            <a:endParaRPr lang="en-US" sz="3600" b="1" dirty="0">
              <a:latin typeface="Georgia" pitchFamily="18" charset="0"/>
            </a:endParaRPr>
          </a:p>
          <a:p>
            <a:pPr algn="ctr"/>
            <a:r>
              <a:rPr lang="en-US" sz="2400" dirty="0" smtClean="0">
                <a:latin typeface="Georgia" panose="02040502050405020303" pitchFamily="18" charset="0"/>
              </a:rPr>
              <a:t>Food </a:t>
            </a:r>
            <a:r>
              <a:rPr lang="en-US" sz="2400" dirty="0">
                <a:latin typeface="Georgia" panose="02040502050405020303" pitchFamily="18" charset="0"/>
              </a:rPr>
              <a:t>security exists if and only if </a:t>
            </a:r>
            <a:endParaRPr lang="en-US" sz="2400" dirty="0" smtClean="0">
              <a:latin typeface="Georgia" panose="02040502050405020303" pitchFamily="18" charset="0"/>
            </a:endParaRPr>
          </a:p>
          <a:p>
            <a:pPr algn="ctr"/>
            <a:r>
              <a:rPr lang="en-US" sz="2400" dirty="0" smtClean="0">
                <a:latin typeface="Georgia" panose="02040502050405020303" pitchFamily="18" charset="0"/>
              </a:rPr>
              <a:t>“</a:t>
            </a:r>
            <a:r>
              <a:rPr lang="en-US" sz="2400" i="1" u="sng" dirty="0">
                <a:latin typeface="Georgia" panose="02040502050405020303" pitchFamily="18" charset="0"/>
              </a:rPr>
              <a:t>all people </a:t>
            </a:r>
            <a:r>
              <a:rPr lang="en-US" sz="2400" i="1" dirty="0">
                <a:latin typeface="Georgia" panose="02040502050405020303" pitchFamily="18" charset="0"/>
              </a:rPr>
              <a:t>at </a:t>
            </a:r>
            <a:r>
              <a:rPr lang="en-US" sz="2400" i="1" u="sng" dirty="0">
                <a:latin typeface="Georgia" panose="02040502050405020303" pitchFamily="18" charset="0"/>
              </a:rPr>
              <a:t>all times </a:t>
            </a:r>
            <a:r>
              <a:rPr lang="en-US" sz="2400" i="1" dirty="0">
                <a:latin typeface="Georgia" panose="02040502050405020303" pitchFamily="18" charset="0"/>
              </a:rPr>
              <a:t>have physical, social, and economic access to </a:t>
            </a:r>
            <a:r>
              <a:rPr lang="en-US" sz="2400" i="1" u="sng" dirty="0">
                <a:latin typeface="Georgia" panose="02040502050405020303" pitchFamily="18" charset="0"/>
              </a:rPr>
              <a:t>sufficient, safe and nutritious food </a:t>
            </a:r>
            <a:r>
              <a:rPr lang="en-US" sz="2400" i="1" dirty="0">
                <a:latin typeface="Georgia" panose="02040502050405020303" pitchFamily="18" charset="0"/>
              </a:rPr>
              <a:t>that meets their dietary needs and food preferences </a:t>
            </a:r>
            <a:r>
              <a:rPr lang="en-US" sz="2400" i="1" u="sng" dirty="0">
                <a:latin typeface="Georgia" panose="02040502050405020303" pitchFamily="18" charset="0"/>
              </a:rPr>
              <a:t>for an active and healthy life</a:t>
            </a:r>
            <a:r>
              <a:rPr lang="en-US" sz="2400" dirty="0">
                <a:latin typeface="Georgia" panose="02040502050405020303" pitchFamily="18" charset="0"/>
              </a:rPr>
              <a:t>” </a:t>
            </a:r>
            <a:endParaRPr lang="en-US" sz="2400" dirty="0" smtClean="0">
              <a:latin typeface="Georgia" panose="02040502050405020303" pitchFamily="18" charset="0"/>
            </a:endParaRPr>
          </a:p>
          <a:p>
            <a:pPr algn="ctr"/>
            <a:endParaRPr lang="en-US" sz="2400" dirty="0" smtClean="0">
              <a:latin typeface="Georgia" panose="02040502050405020303" pitchFamily="18" charset="0"/>
            </a:endParaRPr>
          </a:p>
          <a:p>
            <a:pPr algn="ctr"/>
            <a:r>
              <a:rPr lang="en-US" sz="2400" dirty="0">
                <a:latin typeface="Georgia" pitchFamily="18" charset="0"/>
              </a:rPr>
              <a:t>(1996 World Food Summit </a:t>
            </a:r>
            <a:r>
              <a:rPr lang="en-US" sz="2400" dirty="0" smtClean="0">
                <a:latin typeface="Georgia" pitchFamily="18" charset="0"/>
              </a:rPr>
              <a:t>definition, emphasis added)</a:t>
            </a:r>
            <a:endParaRPr lang="en-US" sz="2400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16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49" y="981075"/>
            <a:ext cx="8868900" cy="944562"/>
          </a:xfrm>
        </p:spPr>
        <p:txBody>
          <a:bodyPr/>
          <a:lstStyle/>
          <a:p>
            <a:r>
              <a:rPr lang="en-US" sz="2400" b="1" dirty="0" smtClean="0">
                <a:latin typeface="Georgia" pitchFamily="18" charset="0"/>
              </a:rPr>
              <a:t>Increased co-location of food insecurity with conflict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5"/>
          <p:cNvSpPr txBox="1">
            <a:spLocks/>
          </p:cNvSpPr>
          <p:nvPr/>
        </p:nvSpPr>
        <p:spPr bwMode="auto">
          <a:xfrm>
            <a:off x="48006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Stability challenges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1"/>
          <a:stretch/>
        </p:blipFill>
        <p:spPr bwMode="auto">
          <a:xfrm>
            <a:off x="6690749" y="1685925"/>
            <a:ext cx="2057400" cy="30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7549" y="1676400"/>
            <a:ext cx="655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smtClean="0">
                <a:latin typeface="Georgia" pitchFamily="18" charset="0"/>
              </a:rPr>
              <a:t>Over past 2 decades, conflict-affected countries’ share of stunted children grew from 46% to 79%. </a:t>
            </a:r>
            <a:r>
              <a:rPr lang="en-US" sz="1600" dirty="0" smtClean="0">
                <a:latin typeface="Georgia" pitchFamily="18" charset="0"/>
              </a:rPr>
              <a:t>(FAO et al. 2017)</a:t>
            </a:r>
          </a:p>
          <a:p>
            <a:pPr marL="457200" indent="-457200">
              <a:buFontTx/>
              <a:buChar char="-"/>
            </a:pPr>
            <a:endParaRPr lang="en-US" sz="1600" dirty="0">
              <a:latin typeface="Georgia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dirty="0">
                <a:latin typeface="Georgia" pitchFamily="18" charset="0"/>
              </a:rPr>
              <a:t>According to UNHCR, ~69mn forcibly displaced people globally now.</a:t>
            </a:r>
          </a:p>
          <a:p>
            <a:endParaRPr lang="en-US" sz="2400">
              <a:latin typeface="Georgia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smtClean="0">
                <a:latin typeface="Georgia" pitchFamily="18" charset="0"/>
              </a:rPr>
              <a:t>And </a:t>
            </a:r>
            <a:r>
              <a:rPr lang="en-US" sz="2400" dirty="0" smtClean="0">
                <a:latin typeface="Georgia" pitchFamily="18" charset="0"/>
              </a:rPr>
              <a:t>strong relationship between drought and conflict </a:t>
            </a:r>
            <a:r>
              <a:rPr lang="en-US" sz="1600" dirty="0" smtClean="0">
                <a:latin typeface="Georgia" pitchFamily="18" charset="0"/>
              </a:rPr>
              <a:t>(von </a:t>
            </a:r>
            <a:r>
              <a:rPr lang="en-US" sz="1600" dirty="0" err="1" smtClean="0">
                <a:latin typeface="Georgia" pitchFamily="18" charset="0"/>
              </a:rPr>
              <a:t>Uexkul</a:t>
            </a:r>
            <a:r>
              <a:rPr lang="en-US" sz="1600" dirty="0" smtClean="0">
                <a:latin typeface="Georgia" pitchFamily="18" charset="0"/>
              </a:rPr>
              <a:t> et al. 2016 </a:t>
            </a:r>
            <a:r>
              <a:rPr lang="en-US" sz="1600" i="1" dirty="0" smtClean="0">
                <a:latin typeface="Georgia" pitchFamily="18" charset="0"/>
              </a:rPr>
              <a:t>PNAS</a:t>
            </a:r>
            <a:r>
              <a:rPr lang="en-US" sz="1600" dirty="0" smtClean="0">
                <a:latin typeface="Georgia" pitchFamily="18" charset="0"/>
              </a:rPr>
              <a:t>)</a:t>
            </a:r>
          </a:p>
          <a:p>
            <a:endParaRPr lang="en-US" sz="2800" b="1" dirty="0" smtClean="0">
              <a:latin typeface="Georgia" pitchFamily="18" charset="0"/>
            </a:endParaRPr>
          </a:p>
          <a:p>
            <a:endParaRPr lang="en-US" sz="2800" dirty="0" smtClean="0"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8" y="5002149"/>
            <a:ext cx="7260212" cy="178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1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990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Seasonality and regular-</a:t>
            </a:r>
            <a:r>
              <a:rPr lang="en-US" sz="2400" b="1" dirty="0" smtClean="0">
                <a:latin typeface="Georgia" panose="02040502050405020303" pitchFamily="18" charset="0"/>
              </a:rPr>
              <a:t>aperiodic shocks necessitate </a:t>
            </a:r>
            <a:r>
              <a:rPr lang="en-US" sz="2400" b="1" dirty="0" smtClean="0">
                <a:latin typeface="Georgia" panose="02040502050405020303" pitchFamily="18" charset="0"/>
              </a:rPr>
              <a:t>investments </a:t>
            </a:r>
            <a:r>
              <a:rPr lang="en-US" sz="2400" b="1" dirty="0" smtClean="0">
                <a:latin typeface="Georgia" panose="02040502050405020303" pitchFamily="18" charset="0"/>
              </a:rPr>
              <a:t>in high-frequency </a:t>
            </a:r>
            <a:r>
              <a:rPr lang="en-US" sz="2400" b="1" dirty="0" smtClean="0">
                <a:latin typeface="Georgia" panose="02040502050405020303" pitchFamily="18" charset="0"/>
              </a:rPr>
              <a:t>monitoring of sentinel sites in locations w/most </a:t>
            </a:r>
            <a:r>
              <a:rPr lang="en-US" sz="2400" b="1" dirty="0" smtClean="0">
                <a:latin typeface="Georgia" panose="02040502050405020303" pitchFamily="18" charset="0"/>
              </a:rPr>
              <a:t>vulnerable populations.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4038600" y="19050"/>
            <a:ext cx="495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Stability challenges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844250"/>
            <a:ext cx="3478192" cy="827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5872825"/>
            <a:ext cx="3734502" cy="827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2403829"/>
            <a:ext cx="5248275" cy="2724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" y="5410200"/>
            <a:ext cx="8724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Need sentinel sites </a:t>
            </a:r>
            <a:r>
              <a:rPr lang="en-US" dirty="0">
                <a:latin typeface="Georgia" panose="02040502050405020303" pitchFamily="18" charset="0"/>
              </a:rPr>
              <a:t>(Barrett </a:t>
            </a:r>
            <a:r>
              <a:rPr lang="en-US" i="1" dirty="0">
                <a:latin typeface="Georgia" panose="02040502050405020303" pitchFamily="18" charset="0"/>
              </a:rPr>
              <a:t>Science</a:t>
            </a:r>
            <a:r>
              <a:rPr lang="en-US" dirty="0">
                <a:latin typeface="Georgia" panose="02040502050405020303" pitchFamily="18" charset="0"/>
              </a:rPr>
              <a:t> 2010, Headey &amp; Barrett </a:t>
            </a:r>
            <a:r>
              <a:rPr lang="en-US" i="1" dirty="0">
                <a:latin typeface="Georgia" panose="02040502050405020303" pitchFamily="18" charset="0"/>
              </a:rPr>
              <a:t>PNAS </a:t>
            </a:r>
            <a:r>
              <a:rPr lang="en-US" dirty="0">
                <a:latin typeface="Georgia" panose="02040502050405020303" pitchFamily="18" charset="0"/>
              </a:rPr>
              <a:t>2015)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667000"/>
            <a:ext cx="3124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Example: the value of </a:t>
            </a:r>
            <a:r>
              <a:rPr lang="en-US" sz="2400" dirty="0" smtClean="0">
                <a:latin typeface="Georgia" panose="02040502050405020303" pitchFamily="18" charset="0"/>
              </a:rPr>
              <a:t>intra-seasonal monitoring: </a:t>
            </a:r>
          </a:p>
          <a:p>
            <a:endParaRPr lang="en-US" sz="2400" dirty="0" smtClean="0">
              <a:latin typeface="Georgia" panose="02040502050405020303" pitchFamily="18" charset="0"/>
            </a:endParaRPr>
          </a:p>
          <a:p>
            <a:r>
              <a:rPr lang="en-US" sz="1600" dirty="0" smtClean="0">
                <a:latin typeface="Georgia" panose="02040502050405020303" pitchFamily="18" charset="0"/>
              </a:rPr>
              <a:t>Data from HKI Bangladesh Nutrition Surveillance Program</a:t>
            </a:r>
            <a:endParaRPr lang="en-US" sz="1600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1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6200" y="1008558"/>
            <a:ext cx="9067800" cy="809614"/>
          </a:xfrm>
        </p:spPr>
        <p:txBody>
          <a:bodyPr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u="sng" dirty="0" smtClean="0">
                <a:latin typeface="Georgia" pitchFamily="18" charset="0"/>
              </a:rPr>
              <a:t>A sustainable food secure future for all requires innovations:</a:t>
            </a:r>
            <a:br>
              <a:rPr lang="en-US" sz="2400" b="1" u="sng" dirty="0" smtClean="0">
                <a:latin typeface="Georgia" pitchFamily="18" charset="0"/>
              </a:rPr>
            </a:br>
            <a:r>
              <a:rPr lang="en-US" sz="2400" b="1" dirty="0" smtClean="0">
                <a:latin typeface="Georgia" pitchFamily="18" charset="0"/>
              </a:rPr>
              <a:t/>
            </a:r>
            <a:br>
              <a:rPr lang="en-US" sz="2400" b="1" dirty="0" smtClean="0">
                <a:latin typeface="Georgia" pitchFamily="18" charset="0"/>
              </a:rPr>
            </a:br>
            <a:r>
              <a:rPr lang="en-US" sz="2400" b="1" dirty="0" smtClean="0">
                <a:latin typeface="Georgia" pitchFamily="18" charset="0"/>
              </a:rPr>
              <a:t>1. </a:t>
            </a:r>
            <a:r>
              <a:rPr lang="en-US" sz="2400" b="1" dirty="0" smtClean="0">
                <a:latin typeface="Georgia" pitchFamily="18" charset="0"/>
              </a:rPr>
              <a:t>In Africa and Asia, above all.</a:t>
            </a:r>
            <a:br>
              <a:rPr lang="en-US" sz="2400" b="1" dirty="0" smtClean="0">
                <a:latin typeface="Georgia" pitchFamily="18" charset="0"/>
              </a:rPr>
            </a:br>
            <a:r>
              <a:rPr lang="en-US" sz="2400" b="1" dirty="0">
                <a:latin typeface="Georgia" pitchFamily="18" charset="0"/>
              </a:rPr>
              <a:t/>
            </a:r>
            <a:br>
              <a:rPr lang="en-US" sz="2400" b="1" dirty="0">
                <a:latin typeface="Georgia" pitchFamily="18" charset="0"/>
              </a:rPr>
            </a:br>
            <a:r>
              <a:rPr lang="en-US" sz="2400" b="1" dirty="0" smtClean="0">
                <a:latin typeface="Georgia" pitchFamily="18" charset="0"/>
              </a:rPr>
              <a:t>2. </a:t>
            </a:r>
            <a:r>
              <a:rPr lang="en-US" sz="2400" b="1" dirty="0" smtClean="0">
                <a:latin typeface="Georgia" pitchFamily="18" charset="0"/>
              </a:rPr>
              <a:t>In </a:t>
            </a:r>
            <a:r>
              <a:rPr lang="en-US" sz="2400" b="1" dirty="0" smtClean="0">
                <a:latin typeface="Georgia" pitchFamily="18" charset="0"/>
              </a:rPr>
              <a:t>growing the </a:t>
            </a:r>
            <a:r>
              <a:rPr lang="en-US" sz="2400" b="1" dirty="0" smtClean="0">
                <a:latin typeface="Georgia" pitchFamily="18" charset="0"/>
              </a:rPr>
              <a:t>downstream supply </a:t>
            </a:r>
            <a:r>
              <a:rPr lang="en-US" sz="2400" b="1" dirty="0" smtClean="0">
                <a:latin typeface="Georgia" pitchFamily="18" charset="0"/>
              </a:rPr>
              <a:t>of minerals and </a:t>
            </a:r>
            <a:r>
              <a:rPr lang="en-US" sz="2400" b="1" dirty="0" smtClean="0">
                <a:latin typeface="Georgia" pitchFamily="18" charset="0"/>
              </a:rPr>
              <a:t>vitamins </a:t>
            </a:r>
            <a:r>
              <a:rPr lang="en-US" sz="2400" b="1" dirty="0" smtClean="0">
                <a:latin typeface="Georgia" pitchFamily="18" charset="0"/>
              </a:rPr>
              <a:t>from vegetables, fruits, and animal source foods.</a:t>
            </a:r>
            <a:br>
              <a:rPr lang="en-US" sz="2400" b="1" dirty="0" smtClean="0">
                <a:latin typeface="Georgia" pitchFamily="18" charset="0"/>
              </a:rPr>
            </a:br>
            <a:r>
              <a:rPr lang="en-US" sz="2400" b="1" dirty="0" smtClean="0">
                <a:latin typeface="Georgia" pitchFamily="18" charset="0"/>
              </a:rPr>
              <a:t/>
            </a:r>
            <a:br>
              <a:rPr lang="en-US" sz="2400" b="1" dirty="0" smtClean="0">
                <a:latin typeface="Georgia" pitchFamily="18" charset="0"/>
              </a:rPr>
            </a:br>
            <a:r>
              <a:rPr lang="en-US" sz="2400" b="1" dirty="0" smtClean="0">
                <a:latin typeface="Georgia" pitchFamily="18" charset="0"/>
              </a:rPr>
              <a:t>3. </a:t>
            </a:r>
            <a:r>
              <a:rPr lang="en-US" sz="2400" b="1" dirty="0" smtClean="0">
                <a:latin typeface="Georgia" pitchFamily="18" charset="0"/>
              </a:rPr>
              <a:t>Accelerating adaptation to climate </a:t>
            </a:r>
            <a:r>
              <a:rPr lang="en-US" sz="2400" b="1" dirty="0" smtClean="0">
                <a:latin typeface="Georgia" pitchFamily="18" charset="0"/>
              </a:rPr>
              <a:t>change and land/water </a:t>
            </a:r>
            <a:r>
              <a:rPr lang="en-US" sz="2400" b="1" dirty="0" smtClean="0">
                <a:latin typeface="Georgia" pitchFamily="18" charset="0"/>
              </a:rPr>
              <a:t>scarcity, </a:t>
            </a:r>
            <a:r>
              <a:rPr lang="en-US" sz="2400" b="1" dirty="0" smtClean="0">
                <a:latin typeface="Georgia" pitchFamily="18" charset="0"/>
              </a:rPr>
              <a:t>as well as </a:t>
            </a:r>
            <a:r>
              <a:rPr lang="en-US" sz="2400" b="1" dirty="0" smtClean="0">
                <a:latin typeface="Georgia" pitchFamily="18" charset="0"/>
              </a:rPr>
              <a:t>improving soil nutrient cycling.</a:t>
            </a:r>
            <a:br>
              <a:rPr lang="en-US" sz="2400" b="1" dirty="0" smtClean="0">
                <a:latin typeface="Georgia" pitchFamily="18" charset="0"/>
              </a:rPr>
            </a:br>
            <a:r>
              <a:rPr lang="en-US" sz="2400" b="1" dirty="0">
                <a:latin typeface="Georgia" pitchFamily="18" charset="0"/>
              </a:rPr>
              <a:t/>
            </a:r>
            <a:br>
              <a:rPr lang="en-US" sz="2400" b="1" dirty="0">
                <a:latin typeface="Georgia" pitchFamily="18" charset="0"/>
              </a:rPr>
            </a:br>
            <a:r>
              <a:rPr lang="en-US" sz="2400" b="1" dirty="0">
                <a:latin typeface="Georgia" pitchFamily="18" charset="0"/>
              </a:rPr>
              <a:t>4</a:t>
            </a:r>
            <a:r>
              <a:rPr lang="en-US" sz="2400" b="1" dirty="0" smtClean="0">
                <a:latin typeface="Georgia" pitchFamily="18" charset="0"/>
              </a:rPr>
              <a:t>. </a:t>
            </a:r>
            <a:r>
              <a:rPr lang="en-US" sz="2400" b="1" dirty="0" smtClean="0">
                <a:latin typeface="Georgia" pitchFamily="18" charset="0"/>
              </a:rPr>
              <a:t>Food value chain enhancements </a:t>
            </a:r>
            <a:r>
              <a:rPr lang="en-US" sz="2400" b="1" dirty="0" smtClean="0">
                <a:latin typeface="Georgia" pitchFamily="18" charset="0"/>
              </a:rPr>
              <a:t>… beyond the </a:t>
            </a:r>
            <a:r>
              <a:rPr lang="en-US" sz="2400" b="1" dirty="0" err="1" smtClean="0">
                <a:latin typeface="Georgia" pitchFamily="18" charset="0"/>
              </a:rPr>
              <a:t>farmgate</a:t>
            </a:r>
            <a:r>
              <a:rPr lang="en-US" sz="2400" b="1" dirty="0" smtClean="0">
                <a:latin typeface="Georgia" pitchFamily="18" charset="0"/>
              </a:rPr>
              <a:t>.</a:t>
            </a:r>
            <a:r>
              <a:rPr lang="en-US" sz="2400" b="1" dirty="0" smtClean="0">
                <a:latin typeface="Georgia" pitchFamily="18" charset="0"/>
              </a:rPr>
              <a:t/>
            </a:r>
            <a:br>
              <a:rPr lang="en-US" sz="2400" b="1" dirty="0" smtClean="0">
                <a:latin typeface="Georgia" pitchFamily="18" charset="0"/>
              </a:rPr>
            </a:br>
            <a:r>
              <a:rPr lang="en-US" sz="2400" b="1" dirty="0" smtClean="0">
                <a:latin typeface="Georgia" pitchFamily="18" charset="0"/>
              </a:rPr>
              <a:t/>
            </a:r>
            <a:br>
              <a:rPr lang="en-US" sz="2400" b="1" dirty="0" smtClean="0">
                <a:latin typeface="Georgia" pitchFamily="18" charset="0"/>
              </a:rPr>
            </a:br>
            <a:r>
              <a:rPr lang="en-US" sz="2400" b="1" dirty="0" smtClean="0">
                <a:latin typeface="Georgia" pitchFamily="18" charset="0"/>
              </a:rPr>
              <a:t>5. </a:t>
            </a:r>
            <a:r>
              <a:rPr lang="en-US" sz="2400" b="1" dirty="0" smtClean="0">
                <a:latin typeface="Georgia" pitchFamily="18" charset="0"/>
              </a:rPr>
              <a:t>Enhanced social protection and safety nets for the poorest. </a:t>
            </a:r>
            <a:br>
              <a:rPr lang="en-US" sz="2400" b="1" dirty="0" smtClean="0">
                <a:latin typeface="Georgia" pitchFamily="18" charset="0"/>
              </a:rPr>
            </a:br>
            <a:r>
              <a:rPr lang="en-US" sz="2400" b="1" dirty="0">
                <a:latin typeface="Georgia" pitchFamily="18" charset="0"/>
              </a:rPr>
              <a:t/>
            </a:r>
            <a:br>
              <a:rPr lang="en-US" sz="2400" b="1" dirty="0">
                <a:latin typeface="Georgia" pitchFamily="18" charset="0"/>
              </a:rPr>
            </a:br>
            <a:r>
              <a:rPr lang="en-US" sz="2400" b="1" dirty="0" smtClean="0">
                <a:latin typeface="Georgia" pitchFamily="18" charset="0"/>
              </a:rPr>
              <a:t>6. </a:t>
            </a:r>
            <a:r>
              <a:rPr lang="en-US" sz="2400" b="1" dirty="0" smtClean="0">
                <a:latin typeface="Georgia" pitchFamily="18" charset="0"/>
              </a:rPr>
              <a:t>Efforts to reduce conflict. </a:t>
            </a:r>
            <a:br>
              <a:rPr lang="en-US" sz="2400" b="1" dirty="0" smtClean="0">
                <a:latin typeface="Georgia" pitchFamily="18" charset="0"/>
              </a:rPr>
            </a:br>
            <a:r>
              <a:rPr lang="en-US" sz="2400" b="1" dirty="0">
                <a:latin typeface="Georgia" pitchFamily="18" charset="0"/>
              </a:rPr>
              <a:t/>
            </a:r>
            <a:br>
              <a:rPr lang="en-US" sz="2400" b="1" dirty="0">
                <a:latin typeface="Georgia" pitchFamily="18" charset="0"/>
              </a:rPr>
            </a:br>
            <a:r>
              <a:rPr lang="en-US" sz="2400" b="1" dirty="0">
                <a:latin typeface="Georgia" pitchFamily="18" charset="0"/>
              </a:rPr>
              <a:t>7</a:t>
            </a:r>
            <a:r>
              <a:rPr lang="en-US" sz="2400" b="1" dirty="0" smtClean="0">
                <a:latin typeface="Georgia" pitchFamily="18" charset="0"/>
              </a:rPr>
              <a:t>. </a:t>
            </a:r>
            <a:r>
              <a:rPr lang="en-US" sz="2400" b="1" dirty="0" smtClean="0">
                <a:latin typeface="Georgia" pitchFamily="18" charset="0"/>
              </a:rPr>
              <a:t>Better monitoring/measurement to improve management.</a:t>
            </a:r>
            <a:br>
              <a:rPr lang="en-US" sz="2400" b="1" dirty="0" smtClean="0">
                <a:latin typeface="Georgia" pitchFamily="18" charset="0"/>
              </a:rPr>
            </a:br>
            <a:r>
              <a:rPr lang="en-US" sz="2400" b="1" dirty="0">
                <a:latin typeface="Georgia" pitchFamily="18" charset="0"/>
              </a:rPr>
              <a:t/>
            </a:r>
            <a:br>
              <a:rPr lang="en-US" sz="2400" b="1" dirty="0">
                <a:latin typeface="Georgia" pitchFamily="18" charset="0"/>
              </a:rPr>
            </a:br>
            <a:endParaRPr lang="en-US" sz="2400" b="1" dirty="0" smtClean="0">
              <a:latin typeface="Georgia" pitchFamily="18" charset="0"/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 bwMode="auto">
          <a:xfrm>
            <a:off x="4648200" y="64663"/>
            <a:ext cx="4267200" cy="79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Science and solidarity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03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oysInSwimmingPondTsararivotr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6858000"/>
          </a:xfrm>
          <a:prstGeom prst="rect">
            <a:avLst/>
          </a:prstGeom>
          <a:noFill/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0" y="1295400"/>
            <a:ext cx="922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Thank you for your time,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interest </a:t>
            </a:r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and comments!</a:t>
            </a:r>
          </a:p>
        </p:txBody>
      </p:sp>
      <p:pic>
        <p:nvPicPr>
          <p:cNvPr id="27652" name="Picture 5" descr="cu_logo_sml_150_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6400800" y="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487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5898" y="152400"/>
            <a:ext cx="8608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Remarkable progress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1075"/>
            <a:ext cx="8229600" cy="58091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2895600"/>
            <a:ext cx="4928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Meanwhile, global population has grown from 5.4 </a:t>
            </a:r>
            <a:r>
              <a:rPr lang="en-US" b="1" dirty="0" err="1" smtClean="0">
                <a:solidFill>
                  <a:srgbClr val="FF0000"/>
                </a:solidFill>
              </a:rPr>
              <a:t>bn</a:t>
            </a:r>
            <a:r>
              <a:rPr lang="en-US" b="1" dirty="0" smtClean="0">
                <a:solidFill>
                  <a:srgbClr val="FF0000"/>
                </a:solidFill>
              </a:rPr>
              <a:t> to 7.6 </a:t>
            </a:r>
            <a:r>
              <a:rPr lang="en-US" b="1" dirty="0" err="1" smtClean="0">
                <a:solidFill>
                  <a:srgbClr val="FF0000"/>
                </a:solidFill>
              </a:rPr>
              <a:t>bn</a:t>
            </a:r>
            <a:r>
              <a:rPr lang="en-US" b="1" dirty="0" smtClean="0">
                <a:solidFill>
                  <a:srgbClr val="FF0000"/>
                </a:solidFill>
              </a:rPr>
              <a:t> over the same period!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So an increase of ~2.5 </a:t>
            </a:r>
            <a:r>
              <a:rPr lang="en-US" b="1" dirty="0" err="1" smtClean="0">
                <a:solidFill>
                  <a:srgbClr val="FF0000"/>
                </a:solidFill>
              </a:rPr>
              <a:t>bn</a:t>
            </a:r>
            <a:r>
              <a:rPr lang="en-US" b="1" dirty="0" smtClean="0">
                <a:solidFill>
                  <a:srgbClr val="FF0000"/>
                </a:solidFill>
              </a:rPr>
              <a:t> people adequately nourished in a quarter century … 90 </a:t>
            </a:r>
            <a:r>
              <a:rPr lang="en-US" b="1" dirty="0" err="1" smtClean="0">
                <a:solidFill>
                  <a:srgbClr val="FF0000"/>
                </a:solidFill>
              </a:rPr>
              <a:t>mn</a:t>
            </a:r>
            <a:r>
              <a:rPr lang="en-US" b="1" dirty="0" smtClean="0">
                <a:solidFill>
                  <a:srgbClr val="FF0000"/>
                </a:solidFill>
              </a:rPr>
              <a:t> people/year escaped hunger!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99" y="1066800"/>
            <a:ext cx="8991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Bull still </a:t>
            </a:r>
            <a:r>
              <a:rPr lang="en-US" sz="2400" b="1" dirty="0" smtClean="0">
                <a:latin typeface="Georgia" panose="02040502050405020303" pitchFamily="18" charset="0"/>
              </a:rPr>
              <a:t>high </a:t>
            </a:r>
            <a:r>
              <a:rPr lang="en-US" sz="2400" b="1" dirty="0" smtClean="0">
                <a:latin typeface="Georgia" panose="02040502050405020303" pitchFamily="18" charset="0"/>
              </a:rPr>
              <a:t>(even growing) </a:t>
            </a:r>
            <a:r>
              <a:rPr lang="en-US" sz="2400" b="1" dirty="0" smtClean="0">
                <a:latin typeface="Georgia" panose="02040502050405020303" pitchFamily="18" charset="0"/>
              </a:rPr>
              <a:t>levels of undernutrition:</a:t>
            </a:r>
          </a:p>
          <a:p>
            <a:endParaRPr lang="en-US" sz="2400" dirty="0" smtClean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Georgia" panose="02040502050405020303" pitchFamily="18" charset="0"/>
              </a:rPr>
              <a:t>1.6 </a:t>
            </a:r>
            <a:r>
              <a:rPr lang="en-US" sz="2400" dirty="0" err="1" smtClean="0">
                <a:latin typeface="Georgia" panose="02040502050405020303" pitchFamily="18" charset="0"/>
              </a:rPr>
              <a:t>bn</a:t>
            </a:r>
            <a:r>
              <a:rPr lang="en-US" sz="2400" dirty="0" smtClean="0">
                <a:latin typeface="Georgia" panose="02040502050405020303" pitchFamily="18" charset="0"/>
              </a:rPr>
              <a:t> suffer </a:t>
            </a:r>
            <a:r>
              <a:rPr lang="en-US" sz="2400" dirty="0">
                <a:latin typeface="Georgia" panose="02040502050405020303" pitchFamily="18" charset="0"/>
              </a:rPr>
              <a:t>iron- or vitamin B</a:t>
            </a:r>
            <a:r>
              <a:rPr lang="en-US" sz="2400" baseline="-25000" dirty="0">
                <a:latin typeface="Georgia" panose="02040502050405020303" pitchFamily="18" charset="0"/>
              </a:rPr>
              <a:t>12</a:t>
            </a:r>
            <a:r>
              <a:rPr lang="en-US" sz="2400" dirty="0">
                <a:latin typeface="Georgia" panose="02040502050405020303" pitchFamily="18" charset="0"/>
              </a:rPr>
              <a:t> deficiency </a:t>
            </a:r>
            <a:r>
              <a:rPr lang="en-US" sz="2400" dirty="0" smtClean="0">
                <a:latin typeface="Georgia" panose="02040502050405020303" pitchFamily="18" charset="0"/>
              </a:rPr>
              <a:t>anemia </a:t>
            </a:r>
          </a:p>
          <a:p>
            <a:r>
              <a:rPr lang="en-US" sz="2400" dirty="0">
                <a:latin typeface="Georgia" panose="02040502050405020303" pitchFamily="18" charset="0"/>
              </a:rPr>
              <a:t>	</a:t>
            </a:r>
            <a:r>
              <a:rPr lang="en-US" sz="2400" dirty="0" smtClean="0">
                <a:latin typeface="Georgia" panose="02040502050405020303" pitchFamily="18" charset="0"/>
              </a:rPr>
              <a:t>… and growing!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Georgia" panose="02040502050405020303" pitchFamily="18" charset="0"/>
              </a:rPr>
              <a:t>0.8 </a:t>
            </a:r>
            <a:r>
              <a:rPr lang="en-US" sz="2400" dirty="0" err="1" smtClean="0">
                <a:latin typeface="Georgia" panose="02040502050405020303" pitchFamily="18" charset="0"/>
              </a:rPr>
              <a:t>bn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</a:rPr>
              <a:t>with insufficient dietary energy (i.e., calorie) intake </a:t>
            </a:r>
          </a:p>
          <a:p>
            <a:r>
              <a:rPr lang="en-US" sz="2400" dirty="0">
                <a:latin typeface="Georgia" panose="02040502050405020303" pitchFamily="18" charset="0"/>
              </a:rPr>
              <a:t>	… and </a:t>
            </a:r>
            <a:r>
              <a:rPr lang="en-US" sz="2400" dirty="0" smtClean="0">
                <a:latin typeface="Georgia" panose="02040502050405020303" pitchFamily="18" charset="0"/>
              </a:rPr>
              <a:t>stopped falling (slight increase last 2 years)!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Georgia" panose="02040502050405020303" pitchFamily="18" charset="0"/>
              </a:rPr>
              <a:t>33/15% </a:t>
            </a:r>
            <a:r>
              <a:rPr lang="en-US" sz="2400" dirty="0">
                <a:latin typeface="Georgia" panose="02040502050405020303" pitchFamily="18" charset="0"/>
              </a:rPr>
              <a:t>of pre-school age </a:t>
            </a:r>
            <a:r>
              <a:rPr lang="en-US" sz="2400" dirty="0" smtClean="0">
                <a:latin typeface="Georgia" panose="02040502050405020303" pitchFamily="18" charset="0"/>
              </a:rPr>
              <a:t>children/pregnant women </a:t>
            </a:r>
            <a:r>
              <a:rPr lang="en-US" sz="2400" dirty="0">
                <a:latin typeface="Georgia" panose="02040502050405020303" pitchFamily="18" charset="0"/>
              </a:rPr>
              <a:t>at risk of </a:t>
            </a:r>
            <a:r>
              <a:rPr lang="en-US" sz="2400" dirty="0" smtClean="0">
                <a:latin typeface="Georgia" panose="02040502050405020303" pitchFamily="18" charset="0"/>
              </a:rPr>
              <a:t> 	vitamin </a:t>
            </a:r>
            <a:r>
              <a:rPr lang="en-US" sz="2400" dirty="0">
                <a:latin typeface="Georgia" panose="02040502050405020303" pitchFamily="18" charset="0"/>
              </a:rPr>
              <a:t>A deficiency  </a:t>
            </a:r>
            <a:endParaRPr lang="en-US" sz="2400" dirty="0" smtClean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Georgia" panose="02040502050405020303" pitchFamily="18" charset="0"/>
              </a:rPr>
              <a:t>zinc deficiency </a:t>
            </a:r>
            <a:r>
              <a:rPr lang="en-US" sz="2400" dirty="0">
                <a:latin typeface="Georgia" pitchFamily="18" charset="0"/>
              </a:rPr>
              <a:t>prevalence </a:t>
            </a:r>
            <a:r>
              <a:rPr lang="en-US" sz="2400" dirty="0" smtClean="0">
                <a:latin typeface="Georgia" pitchFamily="18" charset="0"/>
              </a:rPr>
              <a:t>40-70% </a:t>
            </a:r>
            <a:r>
              <a:rPr lang="en-US" sz="2400" dirty="0">
                <a:latin typeface="Georgia" pitchFamily="18" charset="0"/>
              </a:rPr>
              <a:t>in low-income </a:t>
            </a:r>
            <a:r>
              <a:rPr lang="en-US" sz="2400" dirty="0" smtClean="0">
                <a:latin typeface="Georgia" pitchFamily="18" charset="0"/>
              </a:rPr>
              <a:t>Asia/Africa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Georgia" panose="02040502050405020303" pitchFamily="18" charset="0"/>
            </a:endParaRPr>
          </a:p>
          <a:p>
            <a:pPr algn="r"/>
            <a:r>
              <a:rPr lang="en-US" sz="1600" dirty="0">
                <a:latin typeface="Georgia" panose="02040502050405020303" pitchFamily="18" charset="0"/>
              </a:rPr>
              <a:t>Sources: FAO et al. 2017; WHO 2008, 2009.</a:t>
            </a:r>
          </a:p>
          <a:p>
            <a:endParaRPr lang="en-US" sz="2400" dirty="0" smtClean="0">
              <a:latin typeface="Georgia" panose="02040502050405020303" pitchFamily="18" charset="0"/>
            </a:endParaRPr>
          </a:p>
          <a:p>
            <a:r>
              <a:rPr lang="en-US" sz="2400" dirty="0" smtClean="0">
                <a:latin typeface="Georgia" panose="02040502050405020303" pitchFamily="18" charset="0"/>
              </a:rPr>
              <a:t>We lack </a:t>
            </a:r>
            <a:r>
              <a:rPr lang="en-US" sz="2400" dirty="0">
                <a:latin typeface="Georgia" panose="02040502050405020303" pitchFamily="18" charset="0"/>
              </a:rPr>
              <a:t>rigorous, </a:t>
            </a:r>
            <a:r>
              <a:rPr lang="en-US" sz="2400" dirty="0" smtClean="0">
                <a:latin typeface="Georgia" panose="02040502050405020303" pitchFamily="18" charset="0"/>
              </a:rPr>
              <a:t>recent estimates </a:t>
            </a:r>
            <a:r>
              <a:rPr lang="en-US" sz="2400" dirty="0">
                <a:latin typeface="Georgia" panose="02040502050405020303" pitchFamily="18" charset="0"/>
              </a:rPr>
              <a:t>of the population suffering shortfalls of any one or more nutrient, although the number is surely </a:t>
            </a:r>
            <a:r>
              <a:rPr lang="en-US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billions</a:t>
            </a:r>
            <a:r>
              <a:rPr lang="en-US" sz="2400" dirty="0">
                <a:latin typeface="Georgia" panose="02040502050405020303" pitchFamily="18" charset="0"/>
              </a:rPr>
              <a:t>. </a:t>
            </a:r>
            <a:r>
              <a:rPr lang="en-US" sz="2400" dirty="0" smtClean="0">
                <a:latin typeface="Georgia" panose="02040502050405020303" pitchFamily="18" charset="0"/>
              </a:rPr>
              <a:t>We can’t manage what we don’t measure!</a:t>
            </a:r>
            <a:r>
              <a:rPr lang="en-US" sz="2400" dirty="0">
                <a:latin typeface="Georgia" panose="02040502050405020303" pitchFamily="18" charset="0"/>
              </a:rPr>
              <a:t> </a:t>
            </a:r>
            <a:endParaRPr lang="en-US" sz="2400" dirty="0" smtClean="0">
              <a:latin typeface="Georgia" panose="02040502050405020303" pitchFamily="18" charset="0"/>
            </a:endParaRPr>
          </a:p>
          <a:p>
            <a:endParaRPr lang="en-US" sz="2400" dirty="0" smtClean="0">
              <a:latin typeface="Georgia" panose="02040502050405020303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3962400" y="0"/>
            <a:ext cx="518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Stagnation or reversal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787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6"/>
          <p:cNvSpPr>
            <a:spLocks noChangeArrowheads="1"/>
          </p:cNvSpPr>
          <p:nvPr/>
        </p:nvSpPr>
        <p:spPr bwMode="auto">
          <a:xfrm>
            <a:off x="-228600" y="990600"/>
            <a:ext cx="937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latin typeface="Georgia" pitchFamily="18" charset="0"/>
              </a:rPr>
              <a:t>Looking forward, challenges may be tougher</a:t>
            </a:r>
            <a:endParaRPr lang="en-US" altLang="en-US" sz="2800" b="1" dirty="0">
              <a:latin typeface="Georgia" pitchFamily="18" charset="0"/>
            </a:endParaRPr>
          </a:p>
        </p:txBody>
      </p:sp>
      <p:sp>
        <p:nvSpPr>
          <p:cNvPr id="327697" name="Rectangle 17"/>
          <p:cNvSpPr>
            <a:spLocks noChangeArrowheads="1"/>
          </p:cNvSpPr>
          <p:nvPr/>
        </p:nvSpPr>
        <p:spPr bwMode="auto">
          <a:xfrm>
            <a:off x="152400" y="1524000"/>
            <a:ext cx="88392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latin typeface="Georgia" pitchFamily="18" charset="0"/>
              </a:rPr>
              <a:t>Although absolute poverty has fallen, relative suffering has grown w/increased inequality within societies, sowing disunity. </a:t>
            </a:r>
          </a:p>
          <a:p>
            <a:pPr>
              <a:defRPr/>
            </a:pPr>
            <a:endParaRPr lang="en-US" sz="2800" dirty="0">
              <a:latin typeface="Georgia" pitchFamily="18" charset="0"/>
            </a:endParaRPr>
          </a:p>
          <a:p>
            <a:pPr>
              <a:defRPr/>
            </a:pPr>
            <a:r>
              <a:rPr lang="en-US" sz="2400" dirty="0">
                <a:latin typeface="Georgia" pitchFamily="18" charset="0"/>
              </a:rPr>
              <a:t>Human suffering is more spatially concentrated. </a:t>
            </a:r>
            <a:r>
              <a:rPr lang="en-US" altLang="en-US" sz="2400" dirty="0">
                <a:latin typeface="Georgia" pitchFamily="18" charset="0"/>
              </a:rPr>
              <a:t>In 1990 Africa was home to </a:t>
            </a:r>
            <a:r>
              <a:rPr lang="en-US" altLang="en-US" sz="2400" dirty="0" smtClean="0">
                <a:latin typeface="Georgia" pitchFamily="18" charset="0"/>
              </a:rPr>
              <a:t>119 </a:t>
            </a:r>
            <a:r>
              <a:rPr lang="en-US" altLang="en-US" sz="2400" dirty="0" err="1">
                <a:latin typeface="Georgia" pitchFamily="18" charset="0"/>
              </a:rPr>
              <a:t>mn</a:t>
            </a:r>
            <a:r>
              <a:rPr lang="en-US" altLang="en-US" sz="2400" dirty="0">
                <a:latin typeface="Georgia" pitchFamily="18" charset="0"/>
              </a:rPr>
              <a:t> (</a:t>
            </a:r>
            <a:r>
              <a:rPr lang="en-US" altLang="en-US" sz="2400" dirty="0" smtClean="0">
                <a:latin typeface="Georgia" pitchFamily="18" charset="0"/>
              </a:rPr>
              <a:t>24%) </a:t>
            </a:r>
            <a:r>
              <a:rPr lang="en-US" altLang="en-US" sz="2400" dirty="0">
                <a:latin typeface="Georgia" pitchFamily="18" charset="0"/>
              </a:rPr>
              <a:t>of the world’s ultra-poor (&lt;$0.95/day pc)  … but grew to </a:t>
            </a:r>
            <a:r>
              <a:rPr lang="en-US" altLang="en-US" sz="2400" dirty="0" smtClean="0">
                <a:latin typeface="Georgia" pitchFamily="18" charset="0"/>
              </a:rPr>
              <a:t>133 </a:t>
            </a:r>
            <a:r>
              <a:rPr lang="en-US" altLang="en-US" sz="2400" dirty="0" err="1">
                <a:latin typeface="Georgia" pitchFamily="18" charset="0"/>
              </a:rPr>
              <a:t>mn</a:t>
            </a:r>
            <a:r>
              <a:rPr lang="en-US" altLang="en-US" sz="2400" dirty="0">
                <a:latin typeface="Georgia" pitchFamily="18" charset="0"/>
              </a:rPr>
              <a:t> (82%) by 2011. Poverty traps increasingly salient to the remaining poor.</a:t>
            </a:r>
          </a:p>
          <a:p>
            <a:pPr>
              <a:defRPr/>
            </a:pPr>
            <a:endParaRPr lang="en-US" sz="2400" dirty="0" smtClean="0">
              <a:latin typeface="Georgia" pitchFamily="18" charset="0"/>
            </a:endParaRPr>
          </a:p>
          <a:p>
            <a:pPr>
              <a:defRPr/>
            </a:pPr>
            <a:r>
              <a:rPr lang="en-US" sz="2400" dirty="0">
                <a:latin typeface="Georgia" pitchFamily="18" charset="0"/>
              </a:rPr>
              <a:t>Complex humanitarian emergencies: 4 (near-)famines for first time in modern history … conflict + poverty + natural disasters has led to </a:t>
            </a:r>
            <a:r>
              <a:rPr lang="en-US" sz="2400" dirty="0" smtClean="0">
                <a:latin typeface="Georgia" pitchFamily="18" charset="0"/>
              </a:rPr>
              <a:t>increasingly challenging acute conditions. </a:t>
            </a:r>
          </a:p>
          <a:p>
            <a:pPr>
              <a:defRPr/>
            </a:pPr>
            <a:endParaRPr lang="en-US" sz="2400" dirty="0" smtClean="0">
              <a:latin typeface="Georgia" pitchFamily="18" charset="0"/>
            </a:endParaRPr>
          </a:p>
          <a:p>
            <a:pPr>
              <a:defRPr/>
            </a:pPr>
            <a:r>
              <a:rPr lang="en-US" sz="2400" dirty="0" smtClean="0">
                <a:latin typeface="Georgia" pitchFamily="18" charset="0"/>
              </a:rPr>
              <a:t>Climate change, water/soil nutrient constraints, changing pest/ pathogen pressures pose rising production challenges.</a:t>
            </a:r>
            <a:endParaRPr lang="en-US" sz="2400" dirty="0">
              <a:latin typeface="Georgia" pitchFamily="18" charset="0"/>
            </a:endParaRPr>
          </a:p>
          <a:p>
            <a:pPr>
              <a:defRPr/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 bwMode="auto">
          <a:xfrm>
            <a:off x="5090054" y="75349"/>
            <a:ext cx="4167954" cy="79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Growing challenges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83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6106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eorgia" panose="02040502050405020303" pitchFamily="18" charset="0"/>
              </a:rPr>
              <a:t>It helps to unpack by the four pillars of food security:</a:t>
            </a:r>
          </a:p>
          <a:p>
            <a:endParaRPr lang="en-US" sz="2000" b="1" dirty="0" smtClean="0">
              <a:latin typeface="Georgia" panose="02040502050405020303" pitchFamily="18" charset="0"/>
            </a:endParaRPr>
          </a:p>
          <a:p>
            <a:r>
              <a:rPr lang="en-US" sz="2000" b="1" dirty="0" smtClean="0">
                <a:latin typeface="Georgia" panose="02040502050405020303" pitchFamily="18" charset="0"/>
              </a:rPr>
              <a:t>Availability: </a:t>
            </a:r>
            <a:r>
              <a:rPr lang="en-US" sz="2000" dirty="0" smtClean="0">
                <a:latin typeface="Georgia" panose="02040502050405020303" pitchFamily="18" charset="0"/>
              </a:rPr>
              <a:t>Food </a:t>
            </a:r>
            <a:r>
              <a:rPr lang="en-US" sz="2000" dirty="0">
                <a:latin typeface="Georgia" panose="02040502050405020303" pitchFamily="18" charset="0"/>
              </a:rPr>
              <a:t>must be available in sufficient </a:t>
            </a:r>
            <a:r>
              <a:rPr lang="en-US" sz="2000" dirty="0" smtClean="0">
                <a:latin typeface="Georgia" panose="02040502050405020303" pitchFamily="18" charset="0"/>
              </a:rPr>
              <a:t>quantities. Supply-side necessary condition that considers production flows and carryover stocks available locally from production, trade, </a:t>
            </a:r>
            <a:r>
              <a:rPr lang="en-US" sz="2000" dirty="0">
                <a:latin typeface="Georgia" panose="02040502050405020303" pitchFamily="18" charset="0"/>
              </a:rPr>
              <a:t>or aid</a:t>
            </a:r>
            <a:r>
              <a:rPr lang="en-US" sz="2000" dirty="0" smtClean="0">
                <a:latin typeface="Georgia" panose="02040502050405020303" pitchFamily="18" charset="0"/>
              </a:rPr>
              <a:t>.</a:t>
            </a:r>
          </a:p>
          <a:p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b="1" dirty="0" smtClean="0">
                <a:latin typeface="Georgia" panose="02040502050405020303" pitchFamily="18" charset="0"/>
              </a:rPr>
              <a:t>Access: </a:t>
            </a:r>
            <a:r>
              <a:rPr lang="en-US" sz="2000" dirty="0" smtClean="0">
                <a:latin typeface="Georgia" panose="02040502050405020303" pitchFamily="18" charset="0"/>
              </a:rPr>
              <a:t>People </a:t>
            </a:r>
            <a:r>
              <a:rPr lang="en-US" sz="2000" dirty="0">
                <a:latin typeface="Georgia" panose="02040502050405020303" pitchFamily="18" charset="0"/>
              </a:rPr>
              <a:t>must be able to regularly acquire adequate quantities of </a:t>
            </a:r>
            <a:r>
              <a:rPr lang="en-US" sz="2000" dirty="0" smtClean="0">
                <a:latin typeface="Georgia" panose="02040502050405020303" pitchFamily="18" charset="0"/>
              </a:rPr>
              <a:t>food. </a:t>
            </a:r>
            <a:r>
              <a:rPr lang="en-US" sz="2000" dirty="0">
                <a:latin typeface="Georgia" panose="02040502050405020303" pitchFamily="18" charset="0"/>
              </a:rPr>
              <a:t>Demand-side necessary condition that </a:t>
            </a:r>
            <a:r>
              <a:rPr lang="en-US" sz="2000" dirty="0" smtClean="0">
                <a:latin typeface="Georgia" panose="02040502050405020303" pitchFamily="18" charset="0"/>
              </a:rPr>
              <a:t>considers </a:t>
            </a:r>
            <a:r>
              <a:rPr lang="en-US" sz="2000" dirty="0">
                <a:latin typeface="Georgia" panose="02040502050405020303" pitchFamily="18" charset="0"/>
              </a:rPr>
              <a:t>purchase, home production, barter, gifts, </a:t>
            </a:r>
            <a:r>
              <a:rPr lang="en-US" sz="2000" dirty="0" smtClean="0">
                <a:latin typeface="Georgia" panose="02040502050405020303" pitchFamily="18" charset="0"/>
              </a:rPr>
              <a:t>borrowing, and safety nets. </a:t>
            </a:r>
            <a:endParaRPr lang="en-US" sz="2000" dirty="0">
              <a:latin typeface="Georgia" panose="02040502050405020303" pitchFamily="18" charset="0"/>
            </a:endParaRPr>
          </a:p>
          <a:p>
            <a:endParaRPr lang="en-US" sz="2000" b="1" dirty="0" smtClean="0">
              <a:latin typeface="Georgia" panose="02040502050405020303" pitchFamily="18" charset="0"/>
            </a:endParaRPr>
          </a:p>
          <a:p>
            <a:r>
              <a:rPr lang="en-US" sz="2000" b="1" dirty="0" smtClean="0">
                <a:latin typeface="Georgia" panose="02040502050405020303" pitchFamily="18" charset="0"/>
              </a:rPr>
              <a:t>Utilization: </a:t>
            </a:r>
            <a:r>
              <a:rPr lang="en-US" sz="2000" dirty="0" smtClean="0">
                <a:latin typeface="Georgia" panose="02040502050405020303" pitchFamily="18" charset="0"/>
              </a:rPr>
              <a:t>Consumed </a:t>
            </a:r>
            <a:r>
              <a:rPr lang="en-US" sz="2000" dirty="0">
                <a:latin typeface="Georgia" panose="02040502050405020303" pitchFamily="18" charset="0"/>
              </a:rPr>
              <a:t>food must have a positive nutritional </a:t>
            </a:r>
            <a:r>
              <a:rPr lang="en-US" sz="2000" dirty="0" smtClean="0">
                <a:latin typeface="Georgia" panose="02040502050405020303" pitchFamily="18" charset="0"/>
              </a:rPr>
              <a:t>impact. </a:t>
            </a:r>
            <a:r>
              <a:rPr lang="en-US" sz="2000" dirty="0">
                <a:latin typeface="Georgia" panose="02040502050405020303" pitchFamily="18" charset="0"/>
              </a:rPr>
              <a:t>It entails cooking, storage and hygiene practices, </a:t>
            </a:r>
            <a:r>
              <a:rPr lang="en-US" sz="2000" dirty="0" smtClean="0">
                <a:latin typeface="Georgia" panose="02040502050405020303" pitchFamily="18" charset="0"/>
              </a:rPr>
              <a:t>individuals’ health, water </a:t>
            </a:r>
            <a:r>
              <a:rPr lang="en-US" sz="2000" dirty="0">
                <a:latin typeface="Georgia" panose="02040502050405020303" pitchFamily="18" charset="0"/>
              </a:rPr>
              <a:t>and </a:t>
            </a:r>
            <a:r>
              <a:rPr lang="en-US" sz="2000" dirty="0" smtClean="0">
                <a:latin typeface="Georgia" panose="02040502050405020303" pitchFamily="18" charset="0"/>
              </a:rPr>
              <a:t>sanitation, </a:t>
            </a:r>
            <a:r>
              <a:rPr lang="en-US" sz="2000" dirty="0">
                <a:latin typeface="Georgia" panose="02040502050405020303" pitchFamily="18" charset="0"/>
              </a:rPr>
              <a:t>feeding and sharing practices within the household</a:t>
            </a:r>
            <a:r>
              <a:rPr lang="en-US" sz="2000" dirty="0" smtClean="0">
                <a:latin typeface="Georgia" panose="02040502050405020303" pitchFamily="18" charset="0"/>
              </a:rPr>
              <a:t>. Nutrient composition and disease status are key.</a:t>
            </a:r>
          </a:p>
          <a:p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b="1" dirty="0" smtClean="0">
                <a:latin typeface="Georgia" panose="02040502050405020303" pitchFamily="18" charset="0"/>
              </a:rPr>
              <a:t>Stability:</a:t>
            </a:r>
            <a:r>
              <a:rPr lang="en-US" sz="2000" dirty="0" smtClean="0">
                <a:latin typeface="Georgia" panose="02040502050405020303" pitchFamily="18" charset="0"/>
              </a:rPr>
              <a:t> Must be able to maintain access and utilization over time, through lean seasons, disasters, price spikes, etc. Resilience is key.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sz="3600" b="1" dirty="0">
              <a:latin typeface="Georgia" pitchFamily="18" charset="0"/>
            </a:endParaRPr>
          </a:p>
          <a:p>
            <a:pPr algn="ctr"/>
            <a:endParaRPr lang="en-US" sz="3600" b="1" dirty="0" smtClean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090054" y="75349"/>
            <a:ext cx="4167954" cy="79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Growing challenges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48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986072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Great progress in raising calorie availability …</a:t>
            </a:r>
            <a:endParaRPr lang="en-US" sz="3600" b="1" dirty="0">
              <a:latin typeface="Georgia" pitchFamily="18" charset="0"/>
            </a:endParaRPr>
          </a:p>
          <a:p>
            <a:pPr algn="ctr"/>
            <a:endParaRPr lang="en-US" sz="3600" b="1" dirty="0" smtClean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447800"/>
            <a:ext cx="7550150" cy="5329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5600" y="3886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eorgia" panose="02040502050405020303" pitchFamily="18" charset="0"/>
              </a:rPr>
              <a:t>2011-13 min. dietary energy </a:t>
            </a:r>
            <a:r>
              <a:rPr lang="en-US" sz="1600" dirty="0" err="1" smtClean="0">
                <a:latin typeface="Georgia" panose="02040502050405020303" pitchFamily="18" charset="0"/>
              </a:rPr>
              <a:t>req’t</a:t>
            </a:r>
            <a:r>
              <a:rPr lang="en-US" sz="1600" dirty="0" smtClean="0">
                <a:latin typeface="Georgia" panose="02040502050405020303" pitchFamily="18" charset="0"/>
              </a:rPr>
              <a:t> [1770,2340</a:t>
            </a:r>
            <a:r>
              <a:rPr lang="en-US" sz="1600" dirty="0">
                <a:latin typeface="Georgia" panose="02040502050405020303" pitchFamily="18" charset="0"/>
              </a:rPr>
              <a:t>]</a:t>
            </a:r>
          </a:p>
        </p:txBody>
      </p:sp>
      <p:sp>
        <p:nvSpPr>
          <p:cNvPr id="8" name="Right Brace 7"/>
          <p:cNvSpPr/>
          <p:nvPr/>
        </p:nvSpPr>
        <p:spPr>
          <a:xfrm>
            <a:off x="6449518" y="3922335"/>
            <a:ext cx="274320" cy="548640"/>
          </a:xfrm>
          <a:prstGeom prst="rightBrac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5898" y="152400"/>
            <a:ext cx="8608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Availability progress</a:t>
            </a:r>
          </a:p>
        </p:txBody>
      </p:sp>
    </p:spTree>
    <p:extLst>
      <p:ext uri="{BB962C8B-B14F-4D97-AF65-F5344CB8AC3E}">
        <p14:creationId xmlns:p14="http://schemas.microsoft.com/office/powerpoint/2010/main" val="35246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290330"/>
            <a:ext cx="7848600" cy="5540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934308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… and protein availability</a:t>
            </a:r>
            <a:endParaRPr lang="en-US" sz="3600" b="1" dirty="0">
              <a:latin typeface="Georgia" pitchFamily="18" charset="0"/>
            </a:endParaRPr>
          </a:p>
          <a:p>
            <a:pPr algn="ctr"/>
            <a:endParaRPr lang="en-US" sz="3600" b="1" dirty="0" smtClean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91730" y="40386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eorgia" panose="02040502050405020303" pitchFamily="18" charset="0"/>
              </a:rPr>
              <a:t>Daily protein </a:t>
            </a:r>
            <a:r>
              <a:rPr lang="en-US" sz="1600" dirty="0" err="1" smtClean="0">
                <a:latin typeface="Georgia" panose="02040502050405020303" pitchFamily="18" charset="0"/>
              </a:rPr>
              <a:t>req’t</a:t>
            </a:r>
            <a:r>
              <a:rPr lang="en-US" sz="1600" dirty="0" smtClean="0">
                <a:latin typeface="Georgia" panose="02040502050405020303" pitchFamily="18" charset="0"/>
              </a:rPr>
              <a:t>: </a:t>
            </a:r>
          </a:p>
          <a:p>
            <a:r>
              <a:rPr lang="en-US" sz="1600" dirty="0" smtClean="0">
                <a:latin typeface="Georgia" panose="02040502050405020303" pitchFamily="18" charset="0"/>
              </a:rPr>
              <a:t>45-55 g/day global </a:t>
            </a:r>
            <a:r>
              <a:rPr lang="en-US" sz="1600" dirty="0" err="1" smtClean="0">
                <a:latin typeface="Georgia" panose="02040502050405020303" pitchFamily="18" charset="0"/>
              </a:rPr>
              <a:t>avg</a:t>
            </a:r>
            <a:endParaRPr lang="en-US" sz="1600" dirty="0" smtClean="0">
              <a:latin typeface="Georgia" panose="02040502050405020303" pitchFamily="18" charset="0"/>
            </a:endParaRPr>
          </a:p>
          <a:p>
            <a:r>
              <a:rPr lang="en-US" sz="1600" dirty="0" smtClean="0">
                <a:latin typeface="Georgia" panose="02040502050405020303" pitchFamily="18" charset="0"/>
              </a:rPr>
              <a:t>(0.8g p/kg </a:t>
            </a:r>
            <a:r>
              <a:rPr lang="en-US" sz="1600" dirty="0">
                <a:latin typeface="Georgia" panose="02040502050405020303" pitchFamily="18" charset="0"/>
              </a:rPr>
              <a:t>body </a:t>
            </a:r>
            <a:r>
              <a:rPr lang="en-US" sz="1600" dirty="0" smtClean="0">
                <a:latin typeface="Georgia" panose="02040502050405020303" pitchFamily="18" charset="0"/>
              </a:rPr>
              <a:t>weight)</a:t>
            </a:r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6553199" y="4303838"/>
            <a:ext cx="238531" cy="420562"/>
          </a:xfrm>
          <a:prstGeom prst="rightBrac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5898" y="152400"/>
            <a:ext cx="8608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Availability progress</a:t>
            </a:r>
          </a:p>
        </p:txBody>
      </p:sp>
    </p:spTree>
    <p:extLst>
      <p:ext uri="{BB962C8B-B14F-4D97-AF65-F5344CB8AC3E}">
        <p14:creationId xmlns:p14="http://schemas.microsoft.com/office/powerpoint/2010/main" val="25232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969578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Challenge: Supply of vitamin/mineral rich foods not increasing fast enough for dietary transition</a:t>
            </a:r>
            <a:endParaRPr lang="en-US" sz="3600" b="1" dirty="0">
              <a:latin typeface="Georgia" pitchFamily="18" charset="0"/>
            </a:endParaRPr>
          </a:p>
          <a:p>
            <a:pPr algn="ctr"/>
            <a:endParaRPr lang="en-US" sz="3600" b="1" dirty="0" smtClean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563862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Especially true given loss/waste rates ≥50% higher for vegetables due to perishability and vitamin loss, and relative price increases due to differences in demand elasticities.</a:t>
            </a:r>
            <a:endParaRPr lang="en-US" sz="3600" b="1" dirty="0" smtClean="0">
              <a:latin typeface="Georgia" pitchFamily="18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3962400" y="0"/>
            <a:ext cx="518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Availability challenges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871" y="1941128"/>
            <a:ext cx="5956257" cy="35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portunity104October20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Opportunity104October2008</Template>
  <TotalTime>18530</TotalTime>
  <Words>1415</Words>
  <Application>Microsoft Office PowerPoint</Application>
  <PresentationFormat>On-screen Show (4:3)</PresentationFormat>
  <Paragraphs>141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Georgia</vt:lpstr>
      <vt:lpstr>Times New Roman</vt:lpstr>
      <vt:lpstr>Opportunity104October2008</vt:lpstr>
      <vt:lpstr>Custom Design</vt:lpstr>
      <vt:lpstr>1_Custom Design</vt:lpstr>
      <vt:lpstr> Christopher B. Barrett  World Food Prize New York Youth Institute March 29 2019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Increased co-location of food insecurity with conflict</vt:lpstr>
      <vt:lpstr>PowerPoint Presentation</vt:lpstr>
      <vt:lpstr>A sustainable food secure future for all requires innovations:  1. In Africa and Asia, above all.  2. In growing the downstream supply of minerals and vitamins from vegetables, fruits, and animal source foods.  3. Accelerating adaptation to climate change and land/water scarcity, as well as improving soil nutrient cycling.  4. Food value chain enhancements … beyond the farmgate.  5. Enhanced social protection and safety nets for the poorest.   6. Efforts to reduce conflict.   7. Better monitoring/measurement to improve management.  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CALS</dc:creator>
  <cp:lastModifiedBy>Chris Barrett</cp:lastModifiedBy>
  <cp:revision>617</cp:revision>
  <dcterms:created xsi:type="dcterms:W3CDTF">2010-06-02T17:17:22Z</dcterms:created>
  <dcterms:modified xsi:type="dcterms:W3CDTF">2019-03-27T18:37:32Z</dcterms:modified>
</cp:coreProperties>
</file>